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28"/>
  </p:notesMasterIdLst>
  <p:handoutMasterIdLst>
    <p:handoutMasterId r:id="rId29"/>
  </p:handoutMasterIdLst>
  <p:sldIdLst>
    <p:sldId id="256" r:id="rId6"/>
    <p:sldId id="288" r:id="rId7"/>
    <p:sldId id="287" r:id="rId8"/>
    <p:sldId id="290" r:id="rId9"/>
    <p:sldId id="300" r:id="rId10"/>
    <p:sldId id="291" r:id="rId11"/>
    <p:sldId id="260" r:id="rId12"/>
    <p:sldId id="261" r:id="rId13"/>
    <p:sldId id="262" r:id="rId14"/>
    <p:sldId id="271" r:id="rId15"/>
    <p:sldId id="272" r:id="rId16"/>
    <p:sldId id="273" r:id="rId17"/>
    <p:sldId id="274" r:id="rId18"/>
    <p:sldId id="275" r:id="rId19"/>
    <p:sldId id="295" r:id="rId20"/>
    <p:sldId id="276" r:id="rId21"/>
    <p:sldId id="278" r:id="rId22"/>
    <p:sldId id="279" r:id="rId23"/>
    <p:sldId id="280" r:id="rId24"/>
    <p:sldId id="282" r:id="rId25"/>
    <p:sldId id="283" r:id="rId26"/>
    <p:sldId id="284" r:id="rId2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2" autoAdjust="0"/>
    <p:restoredTop sz="77630" autoAdjust="0"/>
  </p:normalViewPr>
  <p:slideViewPr>
    <p:cSldViewPr snapToGrid="0">
      <p:cViewPr varScale="1">
        <p:scale>
          <a:sx n="65" d="100"/>
          <a:sy n="65" d="100"/>
        </p:scale>
        <p:origin x="-1352" y="-96"/>
      </p:cViewPr>
      <p:guideLst>
        <p:guide orient="horz" pos="2880"/>
        <p:guide pos="5120"/>
      </p:guideLst>
    </p:cSldViewPr>
  </p:slideViewPr>
  <p:outlineViewPr>
    <p:cViewPr>
      <p:scale>
        <a:sx n="33" d="100"/>
        <a:sy n="33" d="100"/>
      </p:scale>
      <p:origin x="0" y="90784"/>
    </p:cViewPr>
  </p:outlineViewPr>
  <p:notesTextViewPr>
    <p:cViewPr>
      <p:scale>
        <a:sx n="150" d="100"/>
        <a:sy n="150" d="100"/>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latin typeface="Arial" panose="020B0604020202020204" pitchFamily="34" charset="0"/>
                <a:cs typeface="Arial" panose="020B0604020202020204" pitchFamily="34" charset="0"/>
              </a:rPr>
              <a:t>Chef Software, Inc.</a:t>
            </a:r>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a:latin typeface="Arial" panose="020B0604020202020204" pitchFamily="34" charset="0"/>
                <a:cs typeface="Arial" panose="020B0604020202020204" pitchFamily="34" charset="0"/>
              </a:rPr>
              <a:t>Chef Essentials - Windows</a:t>
            </a:r>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10886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r>
              <a:rPr lang="en-US"/>
              <a:t>Chef Essentials - Windows</a:t>
            </a:r>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0999" y="4343400"/>
            <a:ext cx="6096001"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Header Placeholder 1"/>
          <p:cNvSpPr>
            <a:spLocks noGrp="1"/>
          </p:cNvSpPr>
          <p:nvPr>
            <p:ph type="hdr" sz="quarter"/>
          </p:nvPr>
        </p:nvSpPr>
        <p:spPr>
          <a:xfrm>
            <a:off x="0" y="10886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r>
              <a:rPr lang="en-US"/>
              <a:t>Chef Software, Inc.</a:t>
            </a:r>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sldNum="0" ftr="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a:t>
            </a:r>
            <a:r>
              <a:rPr lang="en-US" baseline="0" dirty="0"/>
              <a:t> we</a:t>
            </a:r>
            <a:r>
              <a:rPr lang="en-US" dirty="0"/>
              <a:t> didn't tell you everything about specifying the run list for the `chef-client` command.</a:t>
            </a:r>
          </a:p>
          <a:p>
            <a:endParaRPr lang="en-US" dirty="0"/>
          </a:p>
          <a:p>
            <a:r>
              <a:rPr lang="en-US" dirty="0"/>
              <a:t>When defining a recipe in the run list you may omit the name of the recipe</a:t>
            </a:r>
            <a:r>
              <a:rPr lang="en-US" baseline="0" dirty="0"/>
              <a:t> </a:t>
            </a:r>
            <a:r>
              <a:rPr lang="en-US" dirty="0"/>
              <a:t>and only use the cookbook name</a:t>
            </a:r>
            <a:r>
              <a:rPr lang="en-US" baseline="0" dirty="0"/>
              <a:t> </a:t>
            </a:r>
            <a:r>
              <a:rPr lang="en-US" dirty="0"/>
              <a:t>when that recipe's name is 'default'.</a:t>
            </a:r>
          </a:p>
          <a:p>
            <a:endParaRPr lang="en-US" dirty="0"/>
          </a:p>
          <a:p>
            <a:r>
              <a:rPr lang="en-US" dirty="0"/>
              <a:t>Similar to how resources have default actions and default properties, Chef</a:t>
            </a:r>
            <a:r>
              <a:rPr lang="en-US" baseline="0" dirty="0"/>
              <a:t> </a:t>
            </a:r>
            <a:r>
              <a:rPr lang="en-US" dirty="0"/>
              <a:t>uses the concept of providing sane defaults.</a:t>
            </a:r>
            <a:r>
              <a:rPr lang="en-US" baseline="0" dirty="0"/>
              <a:t> </a:t>
            </a:r>
            <a:r>
              <a:rPr lang="en-US" dirty="0"/>
              <a:t>A cookbook doesn't have to have a default recipe but most every cookbook has one. It's called default because when you think of a cookbook it is the recipe that defines the most common configuration policy.</a:t>
            </a:r>
            <a:endParaRPr lang="en-US" baseline="0" dirty="0"/>
          </a:p>
          <a:p>
            <a:endParaRPr lang="en-US" baseline="0" dirty="0"/>
          </a:p>
          <a:p>
            <a:r>
              <a:rPr lang="en-US" dirty="0"/>
              <a:t>When you think about the two cookbooks that we created</a:t>
            </a:r>
            <a:r>
              <a:rPr lang="en-US" baseline="0" dirty="0"/>
              <a:t> -- t</a:t>
            </a:r>
            <a:r>
              <a:rPr lang="en-US" dirty="0"/>
              <a:t>he </a:t>
            </a:r>
            <a:r>
              <a:rPr lang="en-US" dirty="0" err="1"/>
              <a:t>myiis</a:t>
            </a:r>
            <a:r>
              <a:rPr lang="en-US" dirty="0"/>
              <a:t> cookbook with the server recipe and the workstation cookbook with the setup recipe -- it seems like those recipes would be good default recipes for their respective cookbooks.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21890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solution would be to rename the setup recipe to the default recipe. However, a better practice would instead leave our recipes as they are and have the default recipe include the</a:t>
            </a:r>
            <a:r>
              <a:rPr lang="en-US" baseline="0" dirty="0"/>
              <a:t> </a:t>
            </a:r>
            <a:r>
              <a:rPr lang="en-US" dirty="0"/>
              <a:t>recipes</a:t>
            </a:r>
            <a:r>
              <a:rPr lang="en-US" baseline="0" dirty="0"/>
              <a:t> with </a:t>
            </a:r>
            <a:r>
              <a:rPr lang="en-US" dirty="0"/>
              <a:t>a method called `</a:t>
            </a:r>
            <a:r>
              <a:rPr lang="en-US" dirty="0" err="1"/>
              <a:t>include_recipe</a:t>
            </a:r>
            <a:r>
              <a:rPr lang="en-US" dirty="0"/>
              <a:t>`</a:t>
            </a:r>
          </a:p>
          <a:p>
            <a:endParaRPr lang="en-US" dirty="0"/>
          </a:p>
          <a:p>
            <a:r>
              <a:rPr lang="en-US" dirty="0"/>
              <a:t>This allows us to maintain all the current policies</a:t>
            </a:r>
            <a:r>
              <a:rPr lang="en-US" baseline="0" dirty="0"/>
              <a:t> </a:t>
            </a:r>
            <a:r>
              <a:rPr lang="en-US" dirty="0"/>
              <a:t>within its own recipe file</a:t>
            </a:r>
            <a:r>
              <a:rPr lang="en-US" baseline="0" dirty="0"/>
              <a:t> and that way we </a:t>
            </a:r>
            <a:r>
              <a:rPr lang="en-US" dirty="0"/>
              <a:t>can more easily switch our cookbooks default behavior, which can be useful when new requirements surface.</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02563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In</a:t>
            </a:r>
            <a:r>
              <a:rPr lang="en-US" baseline="0" dirty="0"/>
              <a:t> this example </a:t>
            </a:r>
            <a:r>
              <a:rPr lang="en-US" dirty="0"/>
              <a:t>we are including the 'workstation' cookbook's 'disable-</a:t>
            </a:r>
            <a:r>
              <a:rPr lang="en-US" dirty="0" err="1"/>
              <a:t>uac</a:t>
            </a:r>
            <a:r>
              <a:rPr lang="en-US" dirty="0"/>
              <a:t>'</a:t>
            </a:r>
            <a:r>
              <a:rPr lang="en-US" baseline="0" dirty="0"/>
              <a:t> r</a:t>
            </a:r>
            <a:r>
              <a:rPr lang="en-US" dirty="0"/>
              <a:t>ecipe.</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727391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a:t>
            </a:r>
            <a:r>
              <a:rPr lang="en-US" baseline="0" dirty="0"/>
              <a:t> </a:t>
            </a:r>
            <a:r>
              <a:rPr lang="en-US" dirty="0"/>
              <a:t>we are including the </a:t>
            </a:r>
            <a:r>
              <a:rPr lang="uk-UA" dirty="0"/>
              <a:t>'</a:t>
            </a:r>
            <a:r>
              <a:rPr lang="en-US" dirty="0" err="1"/>
              <a:t>myiis</a:t>
            </a:r>
            <a:r>
              <a:rPr lang="uk-UA" dirty="0"/>
              <a:t>'</a:t>
            </a:r>
            <a:r>
              <a:rPr lang="en-US" dirty="0"/>
              <a:t> cookbook's </a:t>
            </a:r>
            <a:r>
              <a:rPr lang="uk-UA" dirty="0"/>
              <a:t>'</a:t>
            </a:r>
            <a:r>
              <a:rPr lang="en-US" dirty="0"/>
              <a:t>server</a:t>
            </a:r>
            <a:r>
              <a:rPr lang="uk-UA" dirty="0"/>
              <a:t>'</a:t>
            </a:r>
            <a:r>
              <a:rPr lang="en-US" dirty="0"/>
              <a:t> recipe.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290736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We are interested in having the default recipe for our workstation cookbook run the contents of the </a:t>
            </a:r>
            <a:r>
              <a:rPr lang="en-US" baseline="0" dirty="0"/>
              <a:t>'</a:t>
            </a:r>
            <a:r>
              <a:rPr lang="en-US" dirty="0"/>
              <a:t>disable-</a:t>
            </a:r>
            <a:r>
              <a:rPr lang="en-US" dirty="0" err="1"/>
              <a:t>uac</a:t>
            </a:r>
            <a:r>
              <a:rPr lang="en-US" dirty="0"/>
              <a:t>' recipe.</a:t>
            </a:r>
          </a:p>
          <a:p>
            <a:endParaRPr lang="en-US" dirty="0"/>
          </a:p>
          <a:p>
            <a:r>
              <a:rPr lang="en-US" dirty="0"/>
              <a:t>Within the default recipe,</a:t>
            </a:r>
            <a:r>
              <a:rPr lang="en-US" baseline="0" dirty="0"/>
              <a:t> </a:t>
            </a:r>
            <a:r>
              <a:rPr lang="en-US" dirty="0"/>
              <a:t>define the `include_recipe` method and provide one parameter, which is the name of our</a:t>
            </a:r>
            <a:r>
              <a:rPr lang="en-US" baseline="0" dirty="0"/>
              <a:t> recipe as it appears within a run list: </a:t>
            </a:r>
            <a:r>
              <a:rPr lang="en-US" baseline="0" dirty="0" err="1"/>
              <a:t>cookbook_name</a:t>
            </a:r>
            <a:r>
              <a:rPr lang="en-US" baseline="0" dirty="0"/>
              <a:t>::</a:t>
            </a:r>
            <a:r>
              <a:rPr lang="en-US" baseline="0" dirty="0" err="1"/>
              <a:t>recipe_name</a:t>
            </a:r>
            <a:r>
              <a:rPr lang="en-US" baseline="0" dirty="0"/>
              <a:t>.</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954272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a:t>
            </a:r>
            <a:r>
              <a:rPr lang="en-US" baseline="0" dirty="0"/>
              <a:t> the default recipe is applied it will include the 'disable-</a:t>
            </a:r>
            <a:r>
              <a:rPr lang="en-US" baseline="0" dirty="0" err="1"/>
              <a:t>uac</a:t>
            </a:r>
            <a:r>
              <a:rPr lang="en-US" baseline="0" dirty="0"/>
              <a:t>' recipe. Lets put that to the test by applying the recipe with 'chef-client'.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7797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'chef-client' to locally apply the cookbook named workstation. This will load your workstation cookbook's default recipe, which in turn loads the workstation cookbook's 'disable-</a:t>
            </a:r>
            <a:r>
              <a:rPr lang="en-US" dirty="0" err="1"/>
              <a:t>uac</a:t>
            </a:r>
            <a:r>
              <a:rPr lang="en-US" dirty="0"/>
              <a:t>'</a:t>
            </a:r>
            <a:r>
              <a:rPr lang="en-US" baseline="0" dirty="0"/>
              <a:t> </a:t>
            </a:r>
            <a:r>
              <a:rPr lang="en-US" dirty="0"/>
              <a:t>recipe.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222684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lab you will</a:t>
            </a:r>
            <a:r>
              <a:rPr lang="en-US" baseline="0" dirty="0"/>
              <a:t> </a:t>
            </a:r>
            <a:r>
              <a:rPr lang="en-US" dirty="0"/>
              <a:t>update the </a:t>
            </a:r>
            <a:r>
              <a:rPr lang="en-US" dirty="0" err="1"/>
              <a:t>myiis</a:t>
            </a:r>
            <a:r>
              <a:rPr lang="en-US" dirty="0"/>
              <a:t> cookbook's default recipe to include the </a:t>
            </a:r>
            <a:r>
              <a:rPr lang="en-US" dirty="0" err="1"/>
              <a:t>myiis</a:t>
            </a:r>
            <a:r>
              <a:rPr lang="en-US" dirty="0"/>
              <a:t> cookbook's recipe named server.</a:t>
            </a:r>
          </a:p>
          <a:p>
            <a:endParaRPr lang="en-US" sz="1200" kern="1200" dirty="0">
              <a:solidFill>
                <a:schemeClr val="tx1"/>
              </a:solidFill>
              <a:latin typeface="Arial" panose="020B0604020202020204" pitchFamily="34" charset="0"/>
              <a:ea typeface="+mn-ea"/>
              <a:cs typeface="Arial" panose="020B0604020202020204" pitchFamily="34" charset="0"/>
            </a:endParaRPr>
          </a:p>
          <a:p>
            <a:r>
              <a:rPr lang="en-US" sz="1200" kern="1200" dirty="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a:solidFill>
                  <a:schemeClr val="tx1"/>
                </a:solidFill>
                <a:latin typeface="Arial" panose="020B0604020202020204" pitchFamily="34" charset="0"/>
                <a:ea typeface="+mn-ea"/>
                <a:cs typeface="Arial" panose="020B0604020202020204" pitchFamily="34" charset="0"/>
              </a:rPr>
              <a:t> </a:t>
            </a:r>
            <a:r>
              <a:rPr lang="en-US" sz="1200" kern="1200" dirty="0">
                <a:solidFill>
                  <a:schemeClr val="tx1"/>
                </a:solidFill>
                <a:latin typeface="Arial" panose="020B0604020202020204" pitchFamily="34" charset="0"/>
                <a:ea typeface="+mn-ea"/>
                <a:cs typeface="Arial" panose="020B0604020202020204" pitchFamily="34" charset="0"/>
              </a:rPr>
              <a:t>minutes to complete this exercise.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941253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We are interested in having the default recipe for our </a:t>
            </a:r>
            <a:r>
              <a:rPr lang="en-US" dirty="0" err="1"/>
              <a:t>myiis</a:t>
            </a:r>
            <a:r>
              <a:rPr lang="en-US" dirty="0"/>
              <a:t> cookbook run the contents of the server recipe.</a:t>
            </a:r>
          </a:p>
          <a:p>
            <a:endParaRPr lang="en-US" dirty="0"/>
          </a:p>
          <a:p>
            <a:r>
              <a:rPr lang="en-US" dirty="0"/>
              <a:t>Within the default recipe,</a:t>
            </a:r>
            <a:r>
              <a:rPr lang="en-US" baseline="0" dirty="0"/>
              <a:t> </a:t>
            </a:r>
            <a:r>
              <a:rPr lang="en-US" dirty="0"/>
              <a:t>define the `</a:t>
            </a:r>
            <a:r>
              <a:rPr lang="en-US" dirty="0" err="1"/>
              <a:t>include_recipe</a:t>
            </a:r>
            <a:r>
              <a:rPr lang="en-US" dirty="0"/>
              <a:t>` method and provide one parameter, which is the name of our</a:t>
            </a:r>
            <a:r>
              <a:rPr lang="en-US" baseline="0" dirty="0"/>
              <a:t> recipe as it appears within a run list: </a:t>
            </a:r>
            <a:r>
              <a:rPr lang="en-US" baseline="0" dirty="0" err="1"/>
              <a:t>cookbook_name</a:t>
            </a:r>
            <a:r>
              <a:rPr lang="en-US" baseline="0" dirty="0"/>
              <a:t>::</a:t>
            </a:r>
            <a:r>
              <a:rPr lang="en-US" baseline="0" dirty="0" err="1"/>
              <a:t>recipe_name</a:t>
            </a:r>
            <a:r>
              <a:rPr lang="en-US" baseline="0" dirty="0"/>
              <a:t>.</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011246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Use 'chef-client' to locally apply the cookbook named </a:t>
            </a:r>
            <a:r>
              <a:rPr lang="en-US" dirty="0" err="1"/>
              <a:t>myiis</a:t>
            </a:r>
            <a:r>
              <a:rPr lang="en-US" dirty="0"/>
              <a:t>. This will load your </a:t>
            </a:r>
            <a:r>
              <a:rPr lang="en-US" dirty="0" err="1"/>
              <a:t>myiis</a:t>
            </a:r>
            <a:r>
              <a:rPr lang="en-US" dirty="0"/>
              <a:t> cookbook's default recipe, which in turn loads the </a:t>
            </a:r>
            <a:r>
              <a:rPr lang="en-US" dirty="0" err="1"/>
              <a:t>myiis</a:t>
            </a:r>
            <a:r>
              <a:rPr lang="en-US" dirty="0"/>
              <a:t> cookbook's server recipe.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452196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multiple recipes and include a recipe within another recipe.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96465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these questions. </a:t>
            </a:r>
          </a:p>
          <a:p>
            <a:endParaRPr lang="en-US" baseline="0" dirty="0"/>
          </a:p>
          <a:p>
            <a:r>
              <a:rPr lang="en-US" dirty="0"/>
              <a:t>With your answers, turn to another person and alternate asking each other asking these questions and sharing your answers.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065134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questions can we help you answer?</a:t>
            </a:r>
          </a:p>
          <a:p>
            <a:endParaRPr lang="en-US" dirty="0"/>
          </a:p>
          <a:p>
            <a:r>
              <a:rPr lang="en-US" dirty="0"/>
              <a:t>Generally or specifically about chef-client, local mode, run lists, and include_recipe.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0411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used 'chef-client'</a:t>
            </a:r>
            <a:r>
              <a:rPr lang="en-US" baseline="0" dirty="0"/>
              <a:t> to apply recipes but we now face a new problem. How do we use this tool to apply multiple recipes to configure the state of our infrastructure? Combing the recipes seems like it goes against the concept that cookbooks map one-to-one to a piece of software. Running the command twice seems like it would make managing the system difficult to remember.</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79669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flag we can use is '--run-list'</a:t>
            </a:r>
            <a:r>
              <a:rPr lang="en-US" baseline="0" dirty="0"/>
              <a:t> or '-r' to specify a list of recipes we want to apply to the system. We call this list of recipes a run list.</a:t>
            </a:r>
          </a:p>
          <a:p>
            <a:endParaRPr lang="en-US" baseline="0" dirty="0"/>
          </a:p>
          <a:p>
            <a:r>
              <a:rPr lang="en-US" baseline="0" dirty="0"/>
              <a:t>This ordered list specifies the recipes in a different way. We are no longer interested in the </a:t>
            </a:r>
            <a:r>
              <a:rPr lang="en-US" baseline="0" dirty="0" err="1"/>
              <a:t>filepath</a:t>
            </a:r>
            <a:r>
              <a:rPr lang="en-US" baseline="0" dirty="0"/>
              <a:t> to the particular recipe file. We instead specify that we want a recipe and then within the square brackets we specify the name of the cookbook and then finally the name of the recipe.</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a:latin typeface="Courier New" panose="02070309020205020404" pitchFamily="49" charset="0"/>
                <a:cs typeface="Courier New" panose="02070309020205020404" pitchFamily="49" charset="0"/>
              </a:rPr>
              <a:t>"recipe[COOKBOOK::RECIPE]</a:t>
            </a:r>
            <a:r>
              <a:rPr lang="en-US" baseline="0" dirty="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a:latin typeface="Arial" panose="020B0604020202020204" pitchFamily="34" charset="0"/>
                <a:cs typeface="+mn-cs"/>
              </a:rPr>
              <a:t>RECIPE means the name of the Recipe without the Ruby file extension.</a:t>
            </a:r>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34571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flag we can use is '--run-list'</a:t>
            </a:r>
            <a:r>
              <a:rPr lang="en-US" baseline="0" dirty="0"/>
              <a:t> or '-r' to specify a list of recipes we want to apply to the system</a:t>
            </a:r>
            <a:r>
              <a:rPr lang="en-US" baseline="0" dirty="0" smtClean="0"/>
              <a:t>.</a:t>
            </a:r>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34571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Together</a:t>
            </a:r>
            <a:r>
              <a:rPr lang="en-US" baseline="0" dirty="0"/>
              <a:t> let's explore applying run lists with the chef-client command. First two recipes independently and then we will try both together at the same time.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0281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using </a:t>
            </a:r>
            <a:r>
              <a:rPr lang="en-US" b="0" dirty="0"/>
              <a:t>'chef-client' </a:t>
            </a:r>
            <a:r>
              <a:rPr lang="en-US" dirty="0"/>
              <a:t>to locally apply a run list of recipes. In this case we are applying one recipe and that is the disable-</a:t>
            </a:r>
            <a:r>
              <a:rPr lang="en-US" dirty="0" err="1"/>
              <a:t>uac</a:t>
            </a:r>
            <a:r>
              <a:rPr lang="en-US" baseline="0" dirty="0"/>
              <a:t> </a:t>
            </a:r>
            <a:r>
              <a:rPr lang="en-US" dirty="0"/>
              <a:t>recipe within our workstation cookbook.</a:t>
            </a:r>
          </a:p>
          <a:p>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a:t>Instructor Note: These commands if executed by a learner at this point will not work. These are being displayed solely as demonstration.</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669693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using </a:t>
            </a:r>
            <a:r>
              <a:rPr lang="en-US" b="0" dirty="0"/>
              <a:t>'chef-client' </a:t>
            </a:r>
            <a:r>
              <a:rPr lang="en-US" dirty="0"/>
              <a:t>to locally apply</a:t>
            </a:r>
            <a:r>
              <a:rPr lang="en-US" baseline="0" dirty="0"/>
              <a:t> </a:t>
            </a:r>
            <a:r>
              <a:rPr lang="en-US" dirty="0"/>
              <a:t>the server recipe within our </a:t>
            </a:r>
            <a:r>
              <a:rPr lang="en-US" dirty="0" err="1"/>
              <a:t>myiis</a:t>
            </a:r>
            <a:r>
              <a:rPr lang="en-US" dirty="0"/>
              <a:t> cookbook.</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414929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using </a:t>
            </a:r>
            <a:r>
              <a:rPr lang="en-US" b="0" dirty="0"/>
              <a:t>'chef-client' </a:t>
            </a:r>
            <a:r>
              <a:rPr lang="en-US" dirty="0"/>
              <a:t>to locally apply two recipes</a:t>
            </a:r>
            <a:r>
              <a:rPr lang="en-US" baseline="0" dirty="0"/>
              <a:t> -- t</a:t>
            </a:r>
            <a:r>
              <a:rPr lang="en-US" dirty="0"/>
              <a:t>he disable-</a:t>
            </a:r>
            <a:r>
              <a:rPr lang="en-US" dirty="0" err="1"/>
              <a:t>uac</a:t>
            </a:r>
            <a:r>
              <a:rPr lang="en-US" baseline="0" dirty="0"/>
              <a:t> </a:t>
            </a:r>
            <a:r>
              <a:rPr lang="en-US" dirty="0"/>
              <a:t>recipe from the workstation cookbook and the server recipe within our </a:t>
            </a:r>
            <a:r>
              <a:rPr lang="en-US" dirty="0" err="1"/>
              <a:t>myiis</a:t>
            </a:r>
            <a:r>
              <a:rPr lang="en-US" dirty="0"/>
              <a:t> cookbook.</a:t>
            </a:r>
          </a:p>
          <a:p>
            <a:endParaRPr lang="en-US" baseline="0" dirty="0"/>
          </a:p>
          <a:p>
            <a:r>
              <a:rPr lang="en-US" dirty="0"/>
              <a:t>It is important to note that</a:t>
            </a:r>
            <a:r>
              <a:rPr lang="en-US" baseline="0" dirty="0"/>
              <a:t> </a:t>
            </a:r>
            <a:r>
              <a:rPr lang="en-US" dirty="0"/>
              <a:t>when specifying a run list,</a:t>
            </a:r>
            <a:r>
              <a:rPr lang="en-US" baseline="0" dirty="0"/>
              <a:t> </a:t>
            </a:r>
            <a:r>
              <a:rPr lang="en-US" dirty="0"/>
              <a:t>recipes defined within it that are separated with a comma should NOT have a space after the comma</a:t>
            </a:r>
            <a:r>
              <a:rPr lang="en-US" baseline="0" dirty="0"/>
              <a:t> or it w</a:t>
            </a:r>
            <a:r>
              <a:rPr lang="en-US" dirty="0"/>
              <a:t>ill create an error.</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139190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a:t>Click to edit Master title style</a:t>
            </a:r>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a:t>https://</a:t>
            </a:r>
            <a:r>
              <a:rPr lang="en-US" dirty="0" err="1"/>
              <a:t>docs.chef.io</a:t>
            </a:r>
            <a:r>
              <a:rPr lang="en-US" dirty="0"/>
              <a:t>/chef/</a:t>
            </a:r>
            <a:r>
              <a:rPr lang="en-US" dirty="0" err="1"/>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a:t>Drag picture to placeholder or click icon to add</a:t>
            </a:r>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a:t>Documentation</a:t>
            </a:r>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Code</a:t>
            </a:r>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Code</a:t>
            </a:r>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Right</a:t>
            </a:r>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Right</a:t>
            </a:r>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
        <p:nvSpPr>
          <p:cNvPr id="2" name="Footer Placeholder 1"/>
          <p:cNvSpPr>
            <a:spLocks noGrp="1"/>
          </p:cNvSpPr>
          <p:nvPr>
            <p:ph type="ftr" sz="quarter" idx="11"/>
          </p:nvPr>
        </p:nvSpPr>
        <p:spPr/>
        <p:txBody>
          <a:bodyPr/>
          <a:lstStyle/>
          <a:p>
            <a:r>
              <a:rPr lang="en-US" dirty="0"/>
              <a:t>©</a:t>
            </a:r>
            <a:r>
              <a:rPr lang="is-IS" dirty="0"/>
              <a:t>2018</a:t>
            </a:r>
            <a:r>
              <a:rPr lang="en-US" dirty="0"/>
              <a:t> Chef Software Inc.</a:t>
            </a:r>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a:ln w="18415" cmpd="sng">
                  <a:solidFill>
                    <a:srgbClr val="FFFFFF"/>
                  </a:solidFill>
                  <a:prstDash val="solid"/>
                </a:ln>
                <a:solidFill>
                  <a:schemeClr val="bg2">
                    <a:lumMod val="95000"/>
                    <a:alpha val="50000"/>
                  </a:schemeClr>
                </a:solidFill>
                <a:effectLst/>
              </a:rPr>
              <a:t>PROBLEM</a:t>
            </a:r>
            <a:endParaRPr lang="en-US" sz="16933" b="0" cap="none" spc="0" dirty="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29888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0" name="Slide Number Placeholder 18"/>
          <p:cNvSpPr>
            <a:spLocks noGrp="1"/>
          </p:cNvSpPr>
          <p:nvPr>
            <p:ph type="sldNum" sz="quarter" idx="15"/>
          </p:nvPr>
        </p:nvSpPr>
        <p:spPr>
          <a:xfrm>
            <a:off x="632206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 </a:t>
            </a:r>
          </a:p>
        </p:txBody>
      </p:sp>
      <p:pic>
        <p:nvPicPr>
          <p:cNvPr id="22" name="Picture 21"/>
          <p:cNvPicPr>
            <a:picLocks noChangeAspect="1"/>
          </p:cNvPicPr>
          <p:nvPr userDrawn="1"/>
        </p:nvPicPr>
        <p:blipFill>
          <a:blip r:embed="rId2"/>
          <a:stretch>
            <a:fillRect/>
          </a:stretch>
        </p:blipFill>
        <p:spPr>
          <a:xfrm>
            <a:off x="14161168" y="955744"/>
            <a:ext cx="1575698" cy="126931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Command Run Locally</a:t>
            </a:r>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a:t>Enter Command</a:t>
            </a: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Modify File</a:t>
            </a:r>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a:t>/path/to/file</a:t>
            </a:r>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871673"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EXERCISE</a:t>
            </a:r>
            <a:endParaRPr lang="en-US" sz="9600" b="0" cap="none" spc="0" dirty="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a:t>Group</a:t>
            </a:r>
            <a:r>
              <a:rPr lang="en-US" sz="3200" b="1" baseline="0" dirty="0"/>
              <a:t> Exercise </a:t>
            </a:r>
            <a:r>
              <a:rPr lang="en-US" sz="3200" b="1" dirty="0"/>
              <a:t>Objective:</a:t>
            </a:r>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a:t>A concrete list of steps to accomplish.</a:t>
            </a:r>
          </a:p>
          <a:p>
            <a:pPr lvl="0"/>
            <a:endParaRPr lang="en-US" dirty="0"/>
          </a:p>
          <a:p>
            <a:pPr lvl="0"/>
            <a:r>
              <a:rPr lang="en-US" dirty="0"/>
              <a:t>One</a:t>
            </a:r>
          </a:p>
          <a:p>
            <a:pPr lvl="0"/>
            <a:r>
              <a:rPr lang="en-US" dirty="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a:t>Should I use a leading question that gives an overview of the lab?</a:t>
            </a:r>
          </a:p>
        </p:txBody>
      </p:sp>
      <p:pic>
        <p:nvPicPr>
          <p:cNvPr id="30" name="Picture 29"/>
          <p:cNvPicPr>
            <a:picLocks noChangeAspect="1"/>
          </p:cNvPicPr>
          <p:nvPr userDrawn="1"/>
        </p:nvPicPr>
        <p:blipFill>
          <a:blip r:embed="rId2"/>
          <a:stretch>
            <a:fillRect/>
          </a:stretch>
        </p:blipFill>
        <p:spPr>
          <a:xfrm>
            <a:off x="13606818" y="551454"/>
            <a:ext cx="2283164" cy="2315320"/>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a:t>git</a:t>
            </a:r>
            <a:r>
              <a:rPr lang="en-US" dirty="0"/>
              <a:t> add .</a:t>
            </a:r>
          </a:p>
          <a:p>
            <a:r>
              <a:rPr lang="en-US" dirty="0" err="1"/>
              <a:t>git</a:t>
            </a:r>
            <a:r>
              <a:rPr lang="en-US" dirty="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
        <p:nvSpPr>
          <p:cNvPr id="13"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a:t>Success</a:t>
            </a:r>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a:t>Problem</a:t>
            </a:r>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Pros</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Cons</a:t>
            </a:r>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About what …</a:t>
            </a:r>
          </a:p>
          <a:p>
            <a:r>
              <a:rPr lang="en-US" dirty="0"/>
              <a:t>About this …</a:t>
            </a:r>
          </a:p>
          <a:p>
            <a:r>
              <a:rPr lang="en-US" dirty="0"/>
              <a:t>Something about …</a:t>
            </a:r>
          </a:p>
          <a:p>
            <a:r>
              <a:rPr lang="en-US" dirty="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3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a:t>©</a:t>
            </a:r>
            <a:r>
              <a:rPr lang="is-IS" dirty="0"/>
              <a:t>2018</a:t>
            </a:r>
            <a:r>
              <a:rPr lang="en-US" dirty="0"/>
              <a:t> Chef Software Inc.</a:t>
            </a:r>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6" r:id="rId10"/>
    <p:sldLayoutId id="2147483764" r:id="rId11"/>
    <p:sldLayoutId id="2147483780" r:id="rId12"/>
    <p:sldLayoutId id="2147483766" r:id="rId13"/>
    <p:sldLayoutId id="2147483779" r:id="rId14"/>
    <p:sldLayoutId id="2147483767" r:id="rId15"/>
    <p:sldLayoutId id="2147483723" r:id="rId16"/>
    <p:sldLayoutId id="2147483795" r:id="rId17"/>
    <p:sldLayoutId id="2147483801" r:id="rId18"/>
    <p:sldLayoutId id="2147483802" r:id="rId19"/>
    <p:sldLayoutId id="2147483804" r:id="rId20"/>
    <p:sldLayoutId id="2147483805" r:id="rId21"/>
    <p:sldLayoutId id="2147483806" r:id="rId22"/>
    <p:sldLayoutId id="2147483807" r:id="rId23"/>
    <p:sldLayoutId id="2147483809" r:id="rId24"/>
    <p:sldLayoutId id="2147483810" r:id="rId25"/>
    <p:sldLayoutId id="2147483811" r:id="rId26"/>
    <p:sldLayoutId id="2147483812" r:id="rId27"/>
    <p:sldLayoutId id="2147483813"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chef-client</a:t>
            </a:r>
          </a:p>
        </p:txBody>
      </p:sp>
      <p:sp>
        <p:nvSpPr>
          <p:cNvPr id="3" name="Subtitle 2"/>
          <p:cNvSpPr>
            <a:spLocks noGrp="1"/>
          </p:cNvSpPr>
          <p:nvPr>
            <p:ph type="subTitle" idx="1"/>
          </p:nvPr>
        </p:nvSpPr>
        <p:spPr bwMode="auto"/>
        <p:txBody>
          <a:bodyPr/>
          <a:lstStyle/>
          <a:p>
            <a:r>
              <a:rPr lang="en-US" dirty="0"/>
              <a:t>Applying Recipes from Cookbooks</a:t>
            </a:r>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a:t>
            </a:r>
            <a:r>
              <a:rPr lang="is-IS" sz="1600" dirty="0">
                <a:solidFill>
                  <a:srgbClr val="7D868C"/>
                </a:solidFill>
              </a:rPr>
              <a:t>2018</a:t>
            </a:r>
            <a:r>
              <a:rPr lang="en-US" sz="1600" dirty="0">
                <a:solidFill>
                  <a:srgbClr val="7D868C"/>
                </a:solidFill>
              </a:rPr>
              <a:t> 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a:t>When you are referencing the default recipe within a cookbook you may optionally specify only the name of the cookbook. </a:t>
            </a:r>
            <a:endParaRPr lang="en-US" dirty="0" smtClean="0"/>
          </a:p>
          <a:p>
            <a:endParaRPr lang="en-US" b="1" dirty="0"/>
          </a:p>
          <a:p>
            <a:r>
              <a:rPr lang="en-US" b="1" dirty="0" smtClean="0"/>
              <a:t>Example: -r “recipe[workstation]”</a:t>
            </a:r>
            <a:endParaRPr lang="en-US" b="1" dirty="0"/>
          </a:p>
          <a:p>
            <a:endParaRPr lang="en-US" dirty="0"/>
          </a:p>
          <a:p>
            <a:r>
              <a:rPr lang="en-US" dirty="0">
                <a:latin typeface="+mj-lt"/>
              </a:rPr>
              <a:t>chef-client </a:t>
            </a:r>
            <a:r>
              <a:rPr lang="en-US" dirty="0"/>
              <a:t>understands that you mean to apply the default recipe from within that cookbook.</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Courier New" panose="02070309020205020404" pitchFamily="49" charset="0"/>
              </a:rPr>
              <a:t>include_recipe</a:t>
            </a:r>
          </a:p>
        </p:txBody>
      </p:sp>
      <p:sp>
        <p:nvSpPr>
          <p:cNvPr id="3" name="Subtitle 2"/>
          <p:cNvSpPr>
            <a:spLocks noGrp="1"/>
          </p:cNvSpPr>
          <p:nvPr>
            <p:ph type="subTitle" idx="1"/>
          </p:nvPr>
        </p:nvSpPr>
        <p:spPr/>
        <p:txBody>
          <a:bodyPr/>
          <a:lstStyle/>
          <a:p>
            <a:r>
              <a:rPr lang="en-US" dirty="0"/>
              <a:t>A recipe can include one (or more) recipes located in cookbooks by using the </a:t>
            </a:r>
            <a:r>
              <a:rPr lang="en-US" dirty="0">
                <a:latin typeface="+mj-lt"/>
                <a:cs typeface="Courier New" panose="02070309020205020404" pitchFamily="49" charset="0"/>
              </a:rPr>
              <a:t>include_recipe</a:t>
            </a:r>
            <a:r>
              <a:rPr lang="en-US" dirty="0">
                <a:latin typeface="+mj-lt"/>
              </a:rPr>
              <a:t> </a:t>
            </a:r>
            <a:r>
              <a:rPr lang="en-US" dirty="0"/>
              <a:t>method.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7500" lnSpcReduction="20000"/>
          </a:bodyPr>
          <a:lstStyle/>
          <a:p>
            <a:r>
              <a:rPr lang="en-US" dirty="0"/>
              <a:t>https://docs.chef.io/recipes.html#include-recipes</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Including a Recipe</a:t>
            </a:r>
          </a:p>
        </p:txBody>
      </p:sp>
      <p:sp>
        <p:nvSpPr>
          <p:cNvPr id="3" name="Content Placeholder 2"/>
          <p:cNvSpPr>
            <a:spLocks noGrp="1"/>
          </p:cNvSpPr>
          <p:nvPr>
            <p:ph sz="quarter" idx="10"/>
          </p:nvPr>
        </p:nvSpPr>
        <p:spPr/>
        <p:txBody>
          <a:bodyPr/>
          <a:lstStyle/>
          <a:p>
            <a:r>
              <a:rPr lang="en-US" dirty="0" err="1"/>
              <a:t>include_recipe</a:t>
            </a:r>
            <a:r>
              <a:rPr lang="en-US" dirty="0"/>
              <a:t> </a:t>
            </a:r>
            <a:r>
              <a:rPr lang="uk-UA" dirty="0"/>
              <a:t>'</a:t>
            </a:r>
            <a:r>
              <a:rPr lang="en-US" dirty="0"/>
              <a:t>workstation::disable-</a:t>
            </a:r>
            <a:r>
              <a:rPr lang="en-US" dirty="0" err="1"/>
              <a:t>uac</a:t>
            </a:r>
            <a:r>
              <a:rPr lang="uk-UA" dirty="0"/>
              <a:t>'</a:t>
            </a:r>
            <a:endParaRPr lang="en-US" dirty="0"/>
          </a:p>
        </p:txBody>
      </p:sp>
      <p:sp>
        <p:nvSpPr>
          <p:cNvPr id="4" name="Content Placeholder 3"/>
          <p:cNvSpPr>
            <a:spLocks noGrp="1"/>
          </p:cNvSpPr>
          <p:nvPr>
            <p:ph sz="quarter" idx="12"/>
          </p:nvPr>
        </p:nvSpPr>
        <p:spPr/>
        <p:txBody>
          <a:bodyPr/>
          <a:lstStyle/>
          <a:p>
            <a:r>
              <a:rPr lang="en-US" dirty="0"/>
              <a:t>Include the </a:t>
            </a:r>
            <a:r>
              <a:rPr lang="uk-UA" dirty="0"/>
              <a:t>'</a:t>
            </a:r>
            <a:r>
              <a:rPr lang="en-US" dirty="0"/>
              <a:t>disable-</a:t>
            </a:r>
            <a:r>
              <a:rPr lang="en-US" dirty="0" err="1"/>
              <a:t>uac</a:t>
            </a:r>
            <a:r>
              <a:rPr lang="uk-UA" dirty="0"/>
              <a:t>'</a:t>
            </a:r>
            <a:r>
              <a:rPr lang="en-US" dirty="0"/>
              <a:t> recipe from the </a:t>
            </a:r>
            <a:r>
              <a:rPr lang="uk-UA" dirty="0"/>
              <a:t>'</a:t>
            </a:r>
            <a:r>
              <a:rPr lang="en-US" dirty="0"/>
              <a:t>workstation</a:t>
            </a:r>
            <a:r>
              <a:rPr lang="uk-UA" dirty="0"/>
              <a:t>'</a:t>
            </a:r>
            <a:r>
              <a:rPr lang="en-US" dirty="0"/>
              <a:t> cookbook in this recipe</a:t>
            </a:r>
          </a:p>
        </p:txBody>
      </p:sp>
      <p:sp>
        <p:nvSpPr>
          <p:cNvPr id="6" name="Footer Placeholder 5"/>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Including a Recipe</a:t>
            </a:r>
          </a:p>
        </p:txBody>
      </p:sp>
      <p:sp>
        <p:nvSpPr>
          <p:cNvPr id="3" name="Content Placeholder 2"/>
          <p:cNvSpPr>
            <a:spLocks noGrp="1"/>
          </p:cNvSpPr>
          <p:nvPr>
            <p:ph sz="quarter" idx="10"/>
          </p:nvPr>
        </p:nvSpPr>
        <p:spPr/>
        <p:txBody>
          <a:bodyPr/>
          <a:lstStyle/>
          <a:p>
            <a:r>
              <a:rPr lang="en-US" dirty="0" err="1"/>
              <a:t>include_recipe</a:t>
            </a:r>
            <a:r>
              <a:rPr lang="en-US" dirty="0"/>
              <a:t> </a:t>
            </a:r>
            <a:r>
              <a:rPr lang="uk-UA" dirty="0"/>
              <a:t>'</a:t>
            </a:r>
            <a:r>
              <a:rPr lang="en-US" dirty="0" err="1"/>
              <a:t>myiis</a:t>
            </a:r>
            <a:r>
              <a:rPr lang="en-US" dirty="0"/>
              <a:t>::server</a:t>
            </a:r>
            <a:r>
              <a:rPr lang="uk-UA" dirty="0"/>
              <a:t>'</a:t>
            </a:r>
            <a:endParaRPr lang="en-US" dirty="0"/>
          </a:p>
        </p:txBody>
      </p:sp>
      <p:sp>
        <p:nvSpPr>
          <p:cNvPr id="4" name="Content Placeholder 3"/>
          <p:cNvSpPr>
            <a:spLocks noGrp="1"/>
          </p:cNvSpPr>
          <p:nvPr>
            <p:ph sz="quarter" idx="12"/>
          </p:nvPr>
        </p:nvSpPr>
        <p:spPr/>
        <p:txBody>
          <a:bodyPr/>
          <a:lstStyle/>
          <a:p>
            <a:r>
              <a:rPr lang="en-US" dirty="0"/>
              <a:t>Include the </a:t>
            </a:r>
            <a:r>
              <a:rPr lang="uk-UA" dirty="0"/>
              <a:t>'</a:t>
            </a:r>
            <a:r>
              <a:rPr lang="en-US" dirty="0"/>
              <a:t>server</a:t>
            </a:r>
            <a:r>
              <a:rPr lang="uk-UA" dirty="0"/>
              <a:t>'</a:t>
            </a:r>
            <a:r>
              <a:rPr lang="en-US" dirty="0"/>
              <a:t> recipe from the </a:t>
            </a:r>
            <a:r>
              <a:rPr lang="uk-UA" dirty="0"/>
              <a:t>'</a:t>
            </a:r>
            <a:r>
              <a:rPr lang="en-US" dirty="0" err="1"/>
              <a:t>myiis</a:t>
            </a:r>
            <a:r>
              <a:rPr lang="uk-UA" dirty="0"/>
              <a:t>'</a:t>
            </a:r>
            <a:r>
              <a:rPr lang="en-US" dirty="0"/>
              <a:t> cookbook in this recipe</a:t>
            </a: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fi-FI" sz="4800" dirty="0"/>
              <a:t>GL: </a:t>
            </a:r>
            <a:r>
              <a:rPr lang="en-US" sz="4800" dirty="0"/>
              <a:t>The Default Recipe Includes the Disable Recipe</a:t>
            </a:r>
          </a:p>
        </p:txBody>
      </p:sp>
      <p:sp>
        <p:nvSpPr>
          <p:cNvPr id="3" name="Content Placeholder 2"/>
          <p:cNvSpPr>
            <a:spLocks noGrp="1"/>
          </p:cNvSpPr>
          <p:nvPr>
            <p:ph sz="quarter" idx="10"/>
          </p:nvPr>
        </p:nvSpPr>
        <p:spPr/>
        <p:txBody>
          <a:bodyPr/>
          <a:lstStyle/>
          <a:p>
            <a:r>
              <a:rPr lang="en-US" dirty="0"/>
              <a:t>#</a:t>
            </a:r>
          </a:p>
          <a:p>
            <a:r>
              <a:rPr lang="en-US" dirty="0"/>
              <a:t># Cookbook Name:: workstation</a:t>
            </a:r>
          </a:p>
          <a:p>
            <a:r>
              <a:rPr lang="en-US" dirty="0"/>
              <a:t># Recipe:: default</a:t>
            </a:r>
          </a:p>
          <a:p>
            <a:r>
              <a:rPr lang="en-US" dirty="0"/>
              <a:t>#</a:t>
            </a:r>
          </a:p>
          <a:p>
            <a:r>
              <a:rPr lang="en-US" dirty="0"/>
              <a:t># Copyright (c) </a:t>
            </a:r>
            <a:r>
              <a:rPr lang="is-IS" dirty="0"/>
              <a:t>2018</a:t>
            </a:r>
            <a:r>
              <a:rPr lang="en-US" dirty="0"/>
              <a:t> The Authors, All Rights Reserved.</a:t>
            </a:r>
          </a:p>
          <a:p>
            <a:endParaRPr lang="en-US" dirty="0"/>
          </a:p>
          <a:p>
            <a:r>
              <a:rPr lang="en-US" dirty="0" err="1"/>
              <a:t>include_recipe</a:t>
            </a:r>
            <a:r>
              <a:rPr lang="en-US" dirty="0"/>
              <a:t> </a:t>
            </a:r>
            <a:r>
              <a:rPr lang="uk-UA" dirty="0"/>
              <a:t>'</a:t>
            </a:r>
            <a:r>
              <a:rPr lang="en-US" dirty="0"/>
              <a:t>workstation::disable-</a:t>
            </a:r>
            <a:r>
              <a:rPr lang="en-US" dirty="0" err="1"/>
              <a:t>uac</a:t>
            </a:r>
            <a:r>
              <a:rPr lang="uk-UA" dirty="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t>~\cookbooks\workstation\recipes\</a:t>
            </a:r>
            <a:r>
              <a:rPr lang="en-US" dirty="0" err="1"/>
              <a:t>default.rb</a:t>
            </a:r>
            <a:endParaRPr lang="en-US" dirty="0"/>
          </a:p>
        </p:txBody>
      </p:sp>
      <p:sp>
        <p:nvSpPr>
          <p:cNvPr id="8" name="Text Placeholder 7"/>
          <p:cNvSpPr>
            <a:spLocks noGrp="1"/>
          </p:cNvSpPr>
          <p:nvPr>
            <p:ph type="body" sz="quarter" idx="13"/>
          </p:nvPr>
        </p:nvSpPr>
        <p:spPr>
          <a:xfrm>
            <a:off x="1135042" y="6772841"/>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 Succinct Run List</a:t>
            </a:r>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a:t>Load the workstation cookbook's disable-</a:t>
            </a:r>
            <a:r>
              <a:rPr lang="en-US" dirty="0" err="1"/>
              <a:t>uac</a:t>
            </a:r>
            <a:r>
              <a:rPr lang="en-US" dirty="0"/>
              <a:t> recipe in the default recipe</a:t>
            </a:r>
          </a:p>
          <a:p>
            <a:pPr marL="342900" indent="-342900">
              <a:buFont typeface="Wingdings" charset="2"/>
              <a:buChar char="q"/>
            </a:pPr>
            <a:r>
              <a:rPr lang="en-US" dirty="0"/>
              <a:t>Apply the workstation cookbook's default recipe</a:t>
            </a:r>
          </a:p>
        </p:txBody>
      </p:sp>
      <p:sp>
        <p:nvSpPr>
          <p:cNvPr id="4" name="Content Placeholder 3"/>
          <p:cNvSpPr>
            <a:spLocks noGrp="1"/>
          </p:cNvSpPr>
          <p:nvPr>
            <p:ph sz="quarter" idx="11"/>
          </p:nvPr>
        </p:nvSpPr>
        <p:spPr/>
        <p:txBody>
          <a:bodyPr/>
          <a:lstStyle/>
          <a:p>
            <a:r>
              <a:rPr lang="en-US" dirty="0"/>
              <a:t>The cookbook only has one recipe that we care about. Could we set that up as the default?</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36922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a:t>
            </a:r>
          </a:p>
          <a:p>
            <a:r>
              <a:rPr lang="en-US" sz="2300" dirty="0"/>
              <a:t>Synchronizing Cookbooks:</a:t>
            </a:r>
          </a:p>
          <a:p>
            <a:r>
              <a:rPr lang="en-US" sz="2300" dirty="0"/>
              <a:t>  - workstation (0.1.0)</a:t>
            </a:r>
          </a:p>
          <a:p>
            <a:r>
              <a:rPr lang="en-US" sz="2300" dirty="0"/>
              <a:t>Installing Cookbook Gems:</a:t>
            </a:r>
          </a:p>
          <a:p>
            <a:r>
              <a:rPr lang="en-US" sz="2300" dirty="0"/>
              <a:t>Compiling Cookbooks...</a:t>
            </a:r>
          </a:p>
          <a:p>
            <a:r>
              <a:rPr lang="en-US" sz="2300" dirty="0"/>
              <a:t>Converging 2 resources</a:t>
            </a:r>
          </a:p>
          <a:p>
            <a:r>
              <a:rPr lang="en-US" sz="2300" dirty="0"/>
              <a:t>Recipe: workstation::disable-</a:t>
            </a:r>
            <a:r>
              <a:rPr lang="en-US" sz="2300" dirty="0" err="1"/>
              <a:t>uac</a:t>
            </a:r>
            <a:endParaRPr lang="en-US" sz="2300" dirty="0"/>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endParaRPr lang="en-US" sz="2300" dirty="0"/>
          </a:p>
          <a:p>
            <a:r>
              <a:rPr lang="en-US" sz="2300" dirty="0"/>
              <a:t>Running handlers:   …</a:t>
            </a:r>
          </a:p>
        </p:txBody>
      </p:sp>
      <p:sp>
        <p:nvSpPr>
          <p:cNvPr id="3" name="Title 2"/>
          <p:cNvSpPr>
            <a:spLocks noGrp="1"/>
          </p:cNvSpPr>
          <p:nvPr>
            <p:ph type="title"/>
          </p:nvPr>
        </p:nvSpPr>
        <p:spPr/>
        <p:txBody>
          <a:bodyPr/>
          <a:lstStyle/>
          <a:p>
            <a:r>
              <a:rPr lang="fi-FI" dirty="0"/>
              <a:t>GL: </a:t>
            </a:r>
            <a:r>
              <a:rPr lang="en-US" dirty="0"/>
              <a:t>Apply the Cookbook's Default Recipe</a:t>
            </a:r>
          </a:p>
        </p:txBody>
      </p:sp>
      <p:sp>
        <p:nvSpPr>
          <p:cNvPr id="4" name="Text Placeholder 3"/>
          <p:cNvSpPr>
            <a:spLocks noGrp="1"/>
          </p:cNvSpPr>
          <p:nvPr>
            <p:ph type="body" sz="quarter" idx="11"/>
          </p:nvPr>
        </p:nvSpPr>
        <p:spPr/>
        <p:txBody>
          <a:bodyPr/>
          <a:lstStyle/>
          <a:p>
            <a:r>
              <a:rPr lang="en-US" sz="3200" dirty="0"/>
              <a:t>&gt; chef-client </a:t>
            </a:r>
            <a:r>
              <a:rPr lang="en-US" sz="3200" dirty="0" smtClean="0"/>
              <a:t>-z </a:t>
            </a:r>
            <a:r>
              <a:rPr lang="en-US" sz="3200" dirty="0"/>
              <a:t>-r "recipe[workstation]"</a:t>
            </a: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87274"/>
            <a:ext cx="12728448" cy="852712"/>
          </a:xfrm>
        </p:spPr>
        <p:txBody>
          <a:bodyPr>
            <a:noAutofit/>
          </a:bodyPr>
          <a:lstStyle/>
          <a:p>
            <a:r>
              <a:rPr lang="en-US" sz="5400" dirty="0"/>
              <a:t>Lab: Update the </a:t>
            </a:r>
            <a:r>
              <a:rPr lang="en-US" sz="5400" dirty="0" err="1"/>
              <a:t>myiis</a:t>
            </a:r>
            <a:r>
              <a:rPr lang="en-US" sz="5400" dirty="0"/>
              <a:t> Cookbook</a:t>
            </a:r>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err="1"/>
              <a:t>myiis</a:t>
            </a:r>
            <a:r>
              <a:rPr lang="en-US" sz="3200" dirty="0"/>
              <a:t>" cookbook's "default" recipe to </a:t>
            </a:r>
            <a:r>
              <a:rPr lang="en-US" sz="3200" dirty="0">
                <a:solidFill>
                  <a:schemeClr val="tx1"/>
                </a:solidFill>
                <a:latin typeface="+mj-lt"/>
                <a:cs typeface="Courier New" panose="02070309020205020404" pitchFamily="49" charset="0"/>
              </a:rPr>
              <a:t>include the </a:t>
            </a:r>
            <a:r>
              <a:rPr lang="uk-UA" sz="3200" dirty="0">
                <a:solidFill>
                  <a:schemeClr val="tx1"/>
                </a:solidFill>
                <a:latin typeface="+mj-lt"/>
                <a:cs typeface="Courier New" panose="02070309020205020404" pitchFamily="49" charset="0"/>
              </a:rPr>
              <a:t>'</a:t>
            </a:r>
            <a:r>
              <a:rPr lang="en-US" sz="3200" dirty="0">
                <a:solidFill>
                  <a:schemeClr val="tx1"/>
                </a:solidFill>
                <a:latin typeface="+mj-lt"/>
                <a:cs typeface="Courier New" panose="02070309020205020404" pitchFamily="49" charset="0"/>
              </a:rPr>
              <a:t>server</a:t>
            </a:r>
            <a:r>
              <a:rPr lang="uk-UA" sz="3200" dirty="0">
                <a:solidFill>
                  <a:schemeClr val="tx1"/>
                </a:solidFill>
                <a:latin typeface="+mj-lt"/>
                <a:cs typeface="Courier New" panose="02070309020205020404" pitchFamily="49" charset="0"/>
              </a:rPr>
              <a:t>'</a:t>
            </a:r>
            <a:r>
              <a:rPr lang="en-US" sz="3200" dirty="0">
                <a:solidFill>
                  <a:schemeClr val="tx1"/>
                </a:solidFill>
                <a:latin typeface="+mj-lt"/>
                <a:cs typeface="Courier New" panose="02070309020205020404" pitchFamily="49" charset="0"/>
              </a:rPr>
              <a:t> recipe from the </a:t>
            </a:r>
            <a:r>
              <a:rPr lang="uk-UA" sz="3200" dirty="0">
                <a:solidFill>
                  <a:schemeClr val="tx1"/>
                </a:solidFill>
                <a:latin typeface="+mj-lt"/>
                <a:cs typeface="Courier New" panose="02070309020205020404" pitchFamily="49" charset="0"/>
              </a:rPr>
              <a:t>'</a:t>
            </a:r>
            <a:r>
              <a:rPr lang="en-US" sz="3200" dirty="0" err="1">
                <a:solidFill>
                  <a:schemeClr val="tx1"/>
                </a:solidFill>
                <a:latin typeface="+mj-lt"/>
                <a:cs typeface="Courier New" panose="02070309020205020404" pitchFamily="49" charset="0"/>
              </a:rPr>
              <a:t>myiis</a:t>
            </a:r>
            <a:r>
              <a:rPr lang="uk-UA" sz="3200" dirty="0">
                <a:solidFill>
                  <a:schemeClr val="tx1"/>
                </a:solidFill>
                <a:latin typeface="+mj-lt"/>
                <a:cs typeface="Courier New" panose="02070309020205020404" pitchFamily="49" charset="0"/>
              </a:rPr>
              <a:t>'</a:t>
            </a:r>
            <a:r>
              <a:rPr lang="en-US" sz="3200" dirty="0">
                <a:solidFill>
                  <a:schemeClr val="tx1"/>
                </a:solidFill>
                <a:latin typeface="+mj-lt"/>
                <a:cs typeface="Courier New" panose="02070309020205020404" pitchFamily="49" charset="0"/>
              </a:rPr>
              <a:t> cookbook</a:t>
            </a:r>
          </a:p>
          <a:p>
            <a:pPr marL="609585" indent="-609585">
              <a:buFont typeface="Wingdings" charset="2"/>
              <a:buChar char="q"/>
            </a:pPr>
            <a:endParaRPr lang="en-US" sz="3200" dirty="0"/>
          </a:p>
          <a:p>
            <a:pPr marL="609585" indent="-609585">
              <a:buFont typeface="Wingdings" charset="2"/>
              <a:buChar char="q"/>
            </a:pPr>
            <a:r>
              <a:rPr lang="en-US" sz="3200" dirty="0"/>
              <a:t>Run chef-client and locally apply the run_list: </a:t>
            </a:r>
            <a:r>
              <a:rPr lang="en-US" sz="3200" dirty="0">
                <a:cs typeface="Courier New" panose="02070309020205020404" pitchFamily="49" charset="0"/>
              </a:rPr>
              <a:t>"recipe[</a:t>
            </a:r>
            <a:r>
              <a:rPr lang="en-US" sz="3200" dirty="0" err="1">
                <a:cs typeface="Courier New" panose="02070309020205020404" pitchFamily="49" charset="0"/>
              </a:rPr>
              <a:t>myiis</a:t>
            </a:r>
            <a:r>
              <a:rPr lang="en-US" sz="3200" dirty="0">
                <a:cs typeface="Courier New" panose="02070309020205020404" pitchFamily="49" charset="0"/>
              </a:rPr>
              <a:t>]"</a:t>
            </a:r>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Lab: The Default Recipe Includes the </a:t>
            </a:r>
            <a:r>
              <a:rPr lang="en-US" sz="4800" dirty="0" err="1"/>
              <a:t>myiis</a:t>
            </a:r>
            <a:r>
              <a:rPr lang="en-US" sz="4800" dirty="0"/>
              <a:t> Recipe</a:t>
            </a:r>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a:t>myiis</a:t>
            </a:r>
            <a:endParaRPr lang="en-US" dirty="0"/>
          </a:p>
          <a:p>
            <a:r>
              <a:rPr lang="en-US" dirty="0"/>
              <a:t># Recipe:: default</a:t>
            </a:r>
          </a:p>
          <a:p>
            <a:r>
              <a:rPr lang="en-US" dirty="0"/>
              <a:t>#</a:t>
            </a:r>
          </a:p>
          <a:p>
            <a:r>
              <a:rPr lang="en-US" dirty="0"/>
              <a:t># Copyright (c) </a:t>
            </a:r>
            <a:r>
              <a:rPr lang="is-IS" dirty="0"/>
              <a:t>2018</a:t>
            </a:r>
            <a:r>
              <a:rPr lang="en-US" dirty="0"/>
              <a:t> The Authors, All Rights Reserved.</a:t>
            </a:r>
          </a:p>
          <a:p>
            <a:endParaRPr lang="en-US" dirty="0"/>
          </a:p>
          <a:p>
            <a:r>
              <a:rPr lang="en-US" dirty="0" err="1"/>
              <a:t>include_recipe</a:t>
            </a:r>
            <a:r>
              <a:rPr lang="en-US" dirty="0"/>
              <a:t> </a:t>
            </a:r>
            <a:r>
              <a:rPr lang="uk-UA" dirty="0"/>
              <a:t>'</a:t>
            </a:r>
            <a:r>
              <a:rPr lang="en-US" dirty="0" err="1"/>
              <a:t>myiis</a:t>
            </a:r>
            <a:r>
              <a:rPr lang="en-US" dirty="0"/>
              <a:t>::server</a:t>
            </a:r>
            <a:r>
              <a:rPr lang="uk-UA" dirty="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t>~\cookbooks\</a:t>
            </a:r>
            <a:r>
              <a:rPr lang="en-US" dirty="0" err="1"/>
              <a:t>myiis</a:t>
            </a:r>
            <a:r>
              <a:rPr lang="en-US" dirty="0"/>
              <a:t>\recipes\</a:t>
            </a:r>
            <a:r>
              <a:rPr lang="en-US" dirty="0" err="1"/>
              <a:t>default.rb</a:t>
            </a:r>
            <a:endParaRPr lang="en-US" dirty="0"/>
          </a:p>
        </p:txBody>
      </p:sp>
      <p:sp>
        <p:nvSpPr>
          <p:cNvPr id="8" name="Text Placeholder 7"/>
          <p:cNvSpPr>
            <a:spLocks noGrp="1"/>
          </p:cNvSpPr>
          <p:nvPr>
            <p:ph type="body" sz="quarter" idx="13"/>
          </p:nvPr>
        </p:nvSpPr>
        <p:spPr>
          <a:xfrm>
            <a:off x="1107431" y="6815386"/>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Synchronizing Cookbooks:</a:t>
            </a:r>
          </a:p>
          <a:p>
            <a:r>
              <a:rPr lang="en-US" sz="2300" dirty="0"/>
              <a:t>  - </a:t>
            </a:r>
            <a:r>
              <a:rPr lang="en-US" sz="2300" dirty="0" err="1"/>
              <a:t>myiis</a:t>
            </a:r>
            <a:r>
              <a:rPr lang="en-US" sz="2300" dirty="0"/>
              <a:t> (0.1.0)</a:t>
            </a:r>
          </a:p>
          <a:p>
            <a:r>
              <a:rPr lang="en-US" sz="2300" dirty="0"/>
              <a:t>Installing Cookbook Gems:</a:t>
            </a:r>
          </a:p>
          <a:p>
            <a:r>
              <a:rPr lang="en-US" sz="2300" dirty="0"/>
              <a:t>Compiling Cookbooks...</a:t>
            </a:r>
          </a:p>
          <a:p>
            <a:r>
              <a:rPr lang="en-US" sz="2300" dirty="0"/>
              <a:t>Converging 3 resources</a:t>
            </a:r>
          </a:p>
          <a:p>
            <a:r>
              <a:rPr lang="en-US" sz="2300" dirty="0"/>
              <a:t>Recipe: </a:t>
            </a:r>
            <a:r>
              <a:rPr lang="en-US" sz="2300" dirty="0" err="1"/>
              <a:t>myiis</a:t>
            </a:r>
            <a:r>
              <a:rPr lang="en-US" sz="2300" dirty="0"/>
              <a:t>::server</a:t>
            </a:r>
          </a:p>
          <a:p>
            <a:r>
              <a:rPr lang="en-US" sz="2300" dirty="0"/>
              <a:t>  * </a:t>
            </a:r>
            <a:r>
              <a:rPr lang="en-US" sz="2300" dirty="0" err="1"/>
              <a:t>powershell_script</a:t>
            </a:r>
            <a:r>
              <a:rPr lang="en-US" sz="2300" dirty="0"/>
              <a:t>[Install IIS] action run</a:t>
            </a:r>
          </a:p>
          <a:p>
            <a:r>
              <a:rPr lang="en-US" sz="2300" dirty="0"/>
              <a:t>    - execute "C:\Windows\system32\WindowsPowerShell\v1.0\powershell.exe" -</a:t>
            </a:r>
            <a:r>
              <a:rPr lang="en-US" sz="2300" dirty="0" err="1"/>
              <a:t>NoLogo</a:t>
            </a:r>
            <a:r>
              <a:rPr lang="en-US" sz="2300" dirty="0"/>
              <a:t> -</a:t>
            </a:r>
            <a:r>
              <a:rPr lang="en-US" sz="2300" dirty="0" err="1"/>
              <a:t>NonInteractive</a:t>
            </a:r>
            <a:r>
              <a:rPr lang="en-US" sz="2300" dirty="0"/>
              <a:t> -</a:t>
            </a:r>
            <a:r>
              <a:rPr lang="en-US" sz="2300" dirty="0" err="1"/>
              <a:t>NoProfile</a:t>
            </a:r>
            <a:r>
              <a:rPr lang="en-US" sz="2300" dirty="0"/>
              <a:t> -</a:t>
            </a:r>
            <a:r>
              <a:rPr lang="en-US" sz="2300" dirty="0" err="1"/>
              <a:t>Execu</a:t>
            </a:r>
            <a:endParaRPr lang="en-US" sz="2300" dirty="0"/>
          </a:p>
          <a:p>
            <a:r>
              <a:rPr lang="en-US" sz="2300" dirty="0" err="1"/>
              <a:t>tionPolicy</a:t>
            </a:r>
            <a:r>
              <a:rPr lang="en-US" sz="2300" dirty="0"/>
              <a:t> Bypass -</a:t>
            </a:r>
            <a:r>
              <a:rPr lang="en-US" sz="2300" dirty="0" err="1"/>
              <a:t>InputFormat</a:t>
            </a:r>
            <a:r>
              <a:rPr lang="en-US" sz="2300" dirty="0"/>
              <a:t> None -File "C:/Users/ADMINI~1/AppData/Local/Temp/2/chef-script20180913-3376-d0sso8.ps1"</a:t>
            </a:r>
          </a:p>
          <a:p>
            <a:r>
              <a:rPr lang="en-US" sz="2300" dirty="0"/>
              <a:t>  * file[C:\inetpub\wwwroot\Default.htm] action create (up to date)</a:t>
            </a:r>
          </a:p>
          <a:p>
            <a:r>
              <a:rPr lang="en-US" sz="2300" dirty="0"/>
              <a:t>  * </a:t>
            </a:r>
            <a:r>
              <a:rPr lang="en-US" sz="2300" dirty="0" err="1"/>
              <a:t>windows_service</a:t>
            </a:r>
            <a:r>
              <a:rPr lang="en-US" sz="2300" dirty="0"/>
              <a:t>[w3svc] action enable (up to date)</a:t>
            </a:r>
          </a:p>
        </p:txBody>
      </p:sp>
      <p:sp>
        <p:nvSpPr>
          <p:cNvPr id="3" name="Title 2"/>
          <p:cNvSpPr>
            <a:spLocks noGrp="1"/>
          </p:cNvSpPr>
          <p:nvPr>
            <p:ph type="title"/>
          </p:nvPr>
        </p:nvSpPr>
        <p:spPr/>
        <p:txBody>
          <a:bodyPr>
            <a:normAutofit/>
          </a:bodyPr>
          <a:lstStyle/>
          <a:p>
            <a:r>
              <a:rPr lang="en-US" dirty="0"/>
              <a:t>Lab: Applying the </a:t>
            </a:r>
            <a:r>
              <a:rPr lang="en-US" dirty="0" err="1"/>
              <a:t>myiis</a:t>
            </a:r>
            <a:r>
              <a:rPr lang="en-US" dirty="0"/>
              <a:t> Default Recipe</a:t>
            </a:r>
          </a:p>
        </p:txBody>
      </p:sp>
      <p:sp>
        <p:nvSpPr>
          <p:cNvPr id="4" name="Text Placeholder 3"/>
          <p:cNvSpPr>
            <a:spLocks noGrp="1"/>
          </p:cNvSpPr>
          <p:nvPr>
            <p:ph type="body" sz="quarter" idx="11"/>
          </p:nvPr>
        </p:nvSpPr>
        <p:spPr/>
        <p:txBody>
          <a:bodyPr/>
          <a:lstStyle/>
          <a:p>
            <a:r>
              <a:rPr lang="en-US" sz="3200" dirty="0"/>
              <a:t>&gt; chef-client </a:t>
            </a:r>
            <a:r>
              <a:rPr lang="mr-IN" sz="3200" dirty="0" smtClean="0"/>
              <a:t>–</a:t>
            </a:r>
            <a:r>
              <a:rPr lang="en-US" sz="3200" dirty="0" smtClean="0"/>
              <a:t>z -</a:t>
            </a:r>
            <a:r>
              <a:rPr lang="en-US" sz="3200" dirty="0"/>
              <a:t>r "recipe[</a:t>
            </a:r>
            <a:r>
              <a:rPr lang="en-US" sz="3200" dirty="0" err="1"/>
              <a:t>myiis</a:t>
            </a:r>
            <a:r>
              <a:rPr lang="en-US" sz="3200" dirty="0"/>
              <a:t>]"</a:t>
            </a:r>
          </a:p>
        </p:txBody>
      </p:sp>
      <p:sp>
        <p:nvSpPr>
          <p:cNvPr id="5" name="Rectangle 4"/>
          <p:cNvSpPr/>
          <p:nvPr/>
        </p:nvSpPr>
        <p:spPr bwMode="auto">
          <a:xfrm>
            <a:off x="1108305" y="4582329"/>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After completing this module, you should be able to use chef-client to:</a:t>
            </a:r>
          </a:p>
          <a:p>
            <a:pPr marL="1219169" lvl="2" indent="-609585">
              <a:buFont typeface="Wingdings" panose="05000000000000000000" pitchFamily="2" charset="2"/>
              <a:buChar char="Ø"/>
            </a:pPr>
            <a:r>
              <a:rPr lang="en-US" dirty="0"/>
              <a:t>Locally apply multiple cookbooks' recipes with chef-client</a:t>
            </a:r>
          </a:p>
          <a:p>
            <a:pPr marL="1219169" lvl="2" indent="-609585">
              <a:buFont typeface="Wingdings" panose="05000000000000000000" pitchFamily="2" charset="2"/>
              <a:buChar char="Ø"/>
            </a:pPr>
            <a:r>
              <a:rPr lang="en-US" dirty="0"/>
              <a:t>Include a recipe from within another recipe</a:t>
            </a:r>
          </a:p>
          <a:p>
            <a:pPr marL="609584" lvl="2"/>
            <a:endParaRPr lang="en-US" dirty="0"/>
          </a:p>
        </p:txBody>
      </p:sp>
    </p:spTree>
    <p:extLst>
      <p:ext uri="{BB962C8B-B14F-4D97-AF65-F5344CB8AC3E}">
        <p14:creationId xmlns:p14="http://schemas.microsoft.com/office/powerpoint/2010/main" val="97812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3013754" y="3505073"/>
            <a:ext cx="10974132" cy="4191205"/>
          </a:xfrm>
        </p:spPr>
        <p:txBody>
          <a:bodyPr>
            <a:normAutofit/>
          </a:bodyPr>
          <a:lstStyle/>
          <a:p>
            <a:r>
              <a:rPr lang="en-US" dirty="0"/>
              <a:t>Why would you want to apply more than one recipe at a time?</a:t>
            </a:r>
          </a:p>
          <a:p>
            <a:endParaRPr lang="en-US" dirty="0"/>
          </a:p>
          <a:p>
            <a:r>
              <a:rPr lang="en-US" dirty="0"/>
              <a:t>What are the benefits and drawbacks of using "</a:t>
            </a:r>
            <a:r>
              <a:rPr lang="en-US" dirty="0" err="1"/>
              <a:t>include_recipe</a:t>
            </a:r>
            <a:r>
              <a:rPr lang="en-US" dirty="0"/>
              <a:t>" within a recipe?</a:t>
            </a:r>
          </a:p>
          <a:p>
            <a:endParaRPr lang="en-US" dirty="0"/>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Courier New" panose="02070309020205020404" pitchFamily="49" charset="0"/>
              </a:rPr>
              <a:t>Q&amp;A</a:t>
            </a: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help you answer? </a:t>
            </a:r>
          </a:p>
          <a:p>
            <a:endParaRPr lang="en-US" dirty="0"/>
          </a:p>
          <a:p>
            <a:pPr marL="609585" indent="-609585">
              <a:buFont typeface="Arial"/>
              <a:buChar char="•"/>
            </a:pPr>
            <a:r>
              <a:rPr lang="en-US" dirty="0">
                <a:latin typeface="+mj-lt"/>
                <a:cs typeface="Courier New" panose="02070309020205020404" pitchFamily="49" charset="0"/>
              </a:rPr>
              <a:t>chef-client</a:t>
            </a:r>
          </a:p>
          <a:p>
            <a:pPr marL="609585" indent="-609585">
              <a:buFont typeface="Arial"/>
              <a:buChar char="•"/>
            </a:pPr>
            <a:r>
              <a:rPr lang="en-US" dirty="0">
                <a:latin typeface="+mj-lt"/>
                <a:cs typeface="Courier New" panose="02070309020205020404" pitchFamily="49" charset="0"/>
              </a:rPr>
              <a:t>local mode</a:t>
            </a:r>
          </a:p>
          <a:p>
            <a:pPr marL="609585" indent="-609585">
              <a:buFont typeface="Arial"/>
              <a:buChar char="•"/>
            </a:pPr>
            <a:r>
              <a:rPr lang="en-US" dirty="0">
                <a:latin typeface="+mj-lt"/>
              </a:rPr>
              <a:t>run list</a:t>
            </a:r>
          </a:p>
          <a:p>
            <a:pPr marL="609585" indent="-609585">
              <a:buFont typeface="Arial"/>
              <a:buChar char="•"/>
            </a:pPr>
            <a:r>
              <a:rPr lang="en-US" dirty="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Courier New" panose="02070309020205020404" pitchFamily="49" charset="0"/>
              </a:rPr>
              <a:t>chef-client</a:t>
            </a:r>
          </a:p>
        </p:txBody>
      </p:sp>
      <p:sp>
        <p:nvSpPr>
          <p:cNvPr id="3" name="Subtitle 2"/>
          <p:cNvSpPr>
            <a:spLocks noGrp="1"/>
          </p:cNvSpPr>
          <p:nvPr>
            <p:ph type="subTitle" idx="1"/>
          </p:nvPr>
        </p:nvSpPr>
        <p:spPr>
          <a:xfrm>
            <a:off x="3013753" y="3506119"/>
            <a:ext cx="10974132" cy="904972"/>
          </a:xfrm>
          <a:solidFill>
            <a:schemeClr val="tx2"/>
          </a:solidFill>
        </p:spPr>
        <p:txBody>
          <a:bodyPr/>
          <a:lstStyle/>
          <a:p>
            <a:r>
              <a:rPr lang="mr-IN" sz="3200" b="1" dirty="0">
                <a:solidFill>
                  <a:schemeClr val="bg1"/>
                </a:solidFill>
                <a:latin typeface="Courier New"/>
                <a:cs typeface="Courier New"/>
              </a:rPr>
              <a:t>&gt;</a:t>
            </a:r>
            <a:r>
              <a:rPr lang="en-US" sz="3200" b="1" dirty="0">
                <a:solidFill>
                  <a:schemeClr val="bg1"/>
                </a:solidFill>
                <a:latin typeface="Courier New"/>
                <a:cs typeface="Courier New"/>
              </a:rPr>
              <a:t> </a:t>
            </a:r>
            <a:r>
              <a:rPr lang="en-US" sz="3200" b="1" dirty="0" smtClean="0">
                <a:solidFill>
                  <a:schemeClr val="bg1"/>
                </a:solidFill>
                <a:latin typeface="Courier New"/>
                <a:cs typeface="Courier New"/>
              </a:rPr>
              <a:t>chef</a:t>
            </a:r>
            <a:r>
              <a:rPr lang="en-US" sz="3200" b="1" dirty="0">
                <a:solidFill>
                  <a:schemeClr val="bg1"/>
                </a:solidFill>
                <a:latin typeface="Courier New"/>
                <a:cs typeface="Courier New"/>
              </a:rPr>
              <a:t>-client --local-mode RECIPE_FILE</a:t>
            </a:r>
          </a:p>
        </p:txBody>
      </p:sp>
      <p:sp>
        <p:nvSpPr>
          <p:cNvPr id="8" name="Footer Placeholder 7"/>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8"/>
          <p:cNvSpPr>
            <a:spLocks noGrp="1"/>
          </p:cNvSpPr>
          <p:nvPr>
            <p:ph type="sldNum" sz="quarter" idx="11"/>
          </p:nvPr>
        </p:nvSpPr>
        <p:spPr/>
        <p:txBody>
          <a:bodyPr/>
          <a:lstStyle/>
          <a:p>
            <a:fld id="{D3C6E21F-9381-4880-84FB-1E73165A9E9D}" type="slidenum">
              <a:rPr lang="en-US" smtClean="0"/>
              <a:pPr/>
              <a:t>3</a:t>
            </a:fld>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a:p>
        </p:txBody>
      </p:sp>
      <p:sp>
        <p:nvSpPr>
          <p:cNvPr id="10" name="Subtitle 2"/>
          <p:cNvSpPr txBox="1">
            <a:spLocks/>
          </p:cNvSpPr>
          <p:nvPr/>
        </p:nvSpPr>
        <p:spPr bwMode="white">
          <a:xfrm>
            <a:off x="3013753" y="4479745"/>
            <a:ext cx="10974132" cy="2372794"/>
          </a:xfrm>
          <a:prstGeom prst="rect">
            <a:avLst/>
          </a:prstGeom>
        </p:spPr>
        <p:txBody>
          <a:bodyPr vert="horz" wrap="square" lIns="91440" tIns="91440" rIns="91440" bIns="91440" rtlCol="0">
            <a:noAutofit/>
          </a:bodyPr>
          <a:lstStyle>
            <a:lvl1pPr marL="0" indent="0" algn="l" defTabSz="1219120" rtl="0" eaLnBrk="1" latinLnBrk="0" hangingPunct="1">
              <a:lnSpc>
                <a:spcPct val="100000"/>
              </a:lnSpc>
              <a:spcBef>
                <a:spcPts val="0"/>
              </a:spcBef>
              <a:buSzPct val="90000"/>
              <a:buFont typeface="Arial" pitchFamily="34" charset="0"/>
              <a:buNone/>
              <a:defRPr sz="3733" kern="1200" baseline="0">
                <a:solidFill>
                  <a:schemeClr val="accent3">
                    <a:lumMod val="50000"/>
                  </a:schemeClr>
                </a:solidFill>
                <a:latin typeface="+mn-lt"/>
                <a:ea typeface="+mn-ea"/>
                <a:cs typeface="+mn-cs"/>
              </a:defRPr>
            </a:lvl1pPr>
            <a:lvl2pPr marL="609561" indent="0" algn="ctr" defTabSz="1219120" rtl="0" eaLnBrk="1" latinLnBrk="0" hangingPunct="1">
              <a:lnSpc>
                <a:spcPct val="100000"/>
              </a:lnSpc>
              <a:spcBef>
                <a:spcPts val="800"/>
              </a:spcBef>
              <a:buSzPct val="90000"/>
              <a:buFont typeface="Arial" pitchFamily="34" charset="0"/>
              <a:buNone/>
              <a:defRPr sz="3733" kern="1200" baseline="0">
                <a:solidFill>
                  <a:schemeClr val="tx1">
                    <a:tint val="75000"/>
                  </a:schemeClr>
                </a:solidFill>
                <a:latin typeface="+mn-lt"/>
                <a:ea typeface="+mn-ea"/>
                <a:cs typeface="+mn-cs"/>
              </a:defRPr>
            </a:lvl2pPr>
            <a:lvl3pPr marL="1219120" indent="0" algn="ctr" defTabSz="1219120" rtl="0" eaLnBrk="1" latinLnBrk="0" hangingPunct="1">
              <a:lnSpc>
                <a:spcPct val="100000"/>
              </a:lnSpc>
              <a:spcBef>
                <a:spcPts val="800"/>
              </a:spcBef>
              <a:buSzPct val="90000"/>
              <a:buFont typeface="Arial" pitchFamily="34" charset="0"/>
              <a:buNone/>
              <a:defRPr sz="3200" kern="1200" baseline="0">
                <a:solidFill>
                  <a:schemeClr val="tx1">
                    <a:tint val="75000"/>
                  </a:schemeClr>
                </a:solidFill>
                <a:latin typeface="+mn-lt"/>
                <a:ea typeface="+mn-ea"/>
                <a:cs typeface="+mn-cs"/>
              </a:defRPr>
            </a:lvl3pPr>
            <a:lvl4pPr marL="1828681" indent="0" algn="ctr" defTabSz="1219120" rtl="0" eaLnBrk="1" latinLnBrk="0" hangingPunct="1">
              <a:lnSpc>
                <a:spcPct val="100000"/>
              </a:lnSpc>
              <a:spcBef>
                <a:spcPts val="800"/>
              </a:spcBef>
              <a:buSzPct val="90000"/>
              <a:buFont typeface="Arial" pitchFamily="34" charset="0"/>
              <a:buNone/>
              <a:defRPr sz="2667" kern="1200" baseline="0">
                <a:solidFill>
                  <a:schemeClr val="tx1">
                    <a:tint val="75000"/>
                  </a:schemeClr>
                </a:solidFill>
                <a:latin typeface="+mn-lt"/>
                <a:ea typeface="+mn-ea"/>
                <a:cs typeface="+mn-cs"/>
              </a:defRPr>
            </a:lvl4pPr>
            <a:lvl5pPr marL="2438242" indent="0" algn="ctr" defTabSz="1219120" rtl="0" eaLnBrk="1" latinLnBrk="0" hangingPunct="1">
              <a:lnSpc>
                <a:spcPct val="100000"/>
              </a:lnSpc>
              <a:spcBef>
                <a:spcPts val="800"/>
              </a:spcBef>
              <a:buSzPct val="90000"/>
              <a:buFont typeface="Arial" pitchFamily="34" charset="0"/>
              <a:buNone/>
              <a:defRPr sz="2400" kern="1200" baseline="0">
                <a:solidFill>
                  <a:schemeClr val="tx1">
                    <a:tint val="75000"/>
                  </a:schemeClr>
                </a:solidFill>
                <a:latin typeface="+mn-lt"/>
                <a:ea typeface="+mn-ea"/>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t>How would we apply both the workstation's setup recipe and apache's server recipe?</a:t>
            </a:r>
          </a:p>
        </p:txBody>
      </p:sp>
    </p:spTree>
    <p:extLst>
      <p:ext uri="{BB962C8B-B14F-4D97-AF65-F5344CB8AC3E}">
        <p14:creationId xmlns:p14="http://schemas.microsoft.com/office/powerpoint/2010/main" val="191172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7431" y="2496327"/>
            <a:ext cx="12208282" cy="852712"/>
          </a:xfrm>
        </p:spPr>
        <p:txBody>
          <a:bodyPr>
            <a:noAutofit/>
          </a:bodyPr>
          <a:lstStyle/>
          <a:p>
            <a:r>
              <a:rPr lang="en-US" sz="4800" dirty="0">
                <a:cs typeface="Courier New" panose="02070309020205020404" pitchFamily="49" charset="0"/>
              </a:rPr>
              <a:t>--run-list "recipe[COOKBOOK::RECIPE]"</a:t>
            </a:r>
          </a:p>
        </p:txBody>
      </p:sp>
      <p:sp>
        <p:nvSpPr>
          <p:cNvPr id="3" name="Subtitle 2"/>
          <p:cNvSpPr>
            <a:spLocks noGrp="1"/>
          </p:cNvSpPr>
          <p:nvPr>
            <p:ph type="subTitle" idx="1"/>
          </p:nvPr>
        </p:nvSpPr>
        <p:spPr>
          <a:xfrm>
            <a:off x="3013753" y="3506118"/>
            <a:ext cx="10974132" cy="4372054"/>
          </a:xfrm>
        </p:spPr>
        <p:txBody>
          <a:bodyPr/>
          <a:lstStyle/>
          <a:p>
            <a:r>
              <a:rPr lang="en-US" dirty="0"/>
              <a:t>In local mode, we need to provide a list of recipes to apply to the system. This </a:t>
            </a:r>
            <a:r>
              <a:rPr lang="en-US" dirty="0" smtClean="0"/>
              <a:t>is called the </a:t>
            </a:r>
            <a:r>
              <a:rPr lang="en-US" b="1" dirty="0" smtClean="0">
                <a:solidFill>
                  <a:schemeClr val="accent4"/>
                </a:solidFill>
              </a:rPr>
              <a:t>run list, </a:t>
            </a:r>
            <a:r>
              <a:rPr lang="en-US" dirty="0" smtClean="0"/>
              <a:t>and </a:t>
            </a:r>
            <a:r>
              <a:rPr lang="en-US" dirty="0"/>
              <a:t>i</a:t>
            </a:r>
            <a:r>
              <a:rPr lang="en-US" dirty="0" smtClean="0"/>
              <a:t>s the ordered </a:t>
            </a:r>
            <a:r>
              <a:rPr lang="en-US" dirty="0"/>
              <a:t>collection of recipes to </a:t>
            </a:r>
            <a:r>
              <a:rPr lang="en-US" dirty="0" smtClean="0"/>
              <a:t>execute</a:t>
            </a:r>
          </a:p>
          <a:p>
            <a:endParaRPr lang="en-US" dirty="0"/>
          </a:p>
          <a:p>
            <a:r>
              <a:rPr lang="en-US" dirty="0"/>
              <a:t>Each recipe in the run list must be addressed with the format </a:t>
            </a:r>
            <a:r>
              <a:rPr lang="en-US" b="1" dirty="0">
                <a:latin typeface="+mj-lt"/>
                <a:cs typeface="Courier New" panose="02070309020205020404" pitchFamily="49" charset="0"/>
              </a:rPr>
              <a:t>recipe[COOKBOOK::RECIPE</a:t>
            </a:r>
            <a:r>
              <a:rPr lang="en-US" b="1" dirty="0" smtClean="0">
                <a:latin typeface="+mj-lt"/>
                <a:cs typeface="Courier New" panose="02070309020205020404" pitchFamily="49" charset="0"/>
              </a:rPr>
              <a:t>]</a:t>
            </a:r>
            <a:endParaRPr lang="en-US" dirty="0">
              <a:latin typeface="+mj-lt"/>
              <a:cs typeface="Courier New" panose="02070309020205020404" pitchFamily="49" charset="0"/>
            </a:endParaRPr>
          </a:p>
          <a:p>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cxnSp>
        <p:nvCxnSpPr>
          <p:cNvPr id="7" name="Straight Connector 6"/>
          <p:cNvCxnSpPr/>
          <p:nvPr/>
        </p:nvCxnSpPr>
        <p:spPr>
          <a:xfrm>
            <a:off x="5521509" y="3375007"/>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6809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7431" y="2496327"/>
            <a:ext cx="12208282" cy="852712"/>
          </a:xfrm>
        </p:spPr>
        <p:txBody>
          <a:bodyPr>
            <a:noAutofit/>
          </a:bodyPr>
          <a:lstStyle/>
          <a:p>
            <a:r>
              <a:rPr lang="en-US" sz="4800" dirty="0">
                <a:cs typeface="Courier New" panose="02070309020205020404" pitchFamily="49" charset="0"/>
              </a:rPr>
              <a:t>--run-list "recipe[COOKBOOK::RECIPE]"</a:t>
            </a:r>
          </a:p>
        </p:txBody>
      </p:sp>
      <p:sp>
        <p:nvSpPr>
          <p:cNvPr id="3" name="Subtitle 2"/>
          <p:cNvSpPr>
            <a:spLocks noGrp="1"/>
          </p:cNvSpPr>
          <p:nvPr>
            <p:ph type="subTitle" idx="1"/>
          </p:nvPr>
        </p:nvSpPr>
        <p:spPr>
          <a:xfrm>
            <a:off x="3013753" y="3506118"/>
            <a:ext cx="10974132" cy="4372054"/>
          </a:xfrm>
        </p:spPr>
        <p:txBody>
          <a:bodyPr/>
          <a:lstStyle/>
          <a:p>
            <a:endParaRPr lang="en-US" dirty="0">
              <a:latin typeface="+mj-lt"/>
              <a:cs typeface="Courier New" panose="02070309020205020404" pitchFamily="49" charset="0"/>
            </a:endParaRPr>
          </a:p>
          <a:p>
            <a:r>
              <a:rPr lang="en-US" dirty="0" smtClean="0">
                <a:latin typeface="+mj-lt"/>
                <a:cs typeface="Courier New" panose="02070309020205020404" pitchFamily="49" charset="0"/>
              </a:rPr>
              <a:t>-r is the shortcut for --run-list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cxnSp>
        <p:nvCxnSpPr>
          <p:cNvPr id="7" name="Straight Connector 6"/>
          <p:cNvCxnSpPr/>
          <p:nvPr/>
        </p:nvCxnSpPr>
        <p:spPr>
          <a:xfrm>
            <a:off x="5521509" y="3375007"/>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018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Applying a Run List</a:t>
            </a:r>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a:t>Individually apply the </a:t>
            </a:r>
            <a:r>
              <a:rPr lang="en-US" dirty="0" err="1"/>
              <a:t>myiis</a:t>
            </a:r>
            <a:r>
              <a:rPr lang="en-US" dirty="0"/>
              <a:t> cookbook's server recipe and workstation cookbook's disable-</a:t>
            </a:r>
            <a:r>
              <a:rPr lang="en-US" dirty="0" err="1"/>
              <a:t>uac</a:t>
            </a:r>
            <a:r>
              <a:rPr lang="en-US" dirty="0"/>
              <a:t> recipe</a:t>
            </a:r>
          </a:p>
          <a:p>
            <a:pPr marL="342900" indent="-342900">
              <a:buFont typeface="Wingdings" charset="2"/>
              <a:buChar char="q"/>
            </a:pPr>
            <a:r>
              <a:rPr lang="en-US" dirty="0"/>
              <a:t>Apply both of the recipes at the same time</a:t>
            </a:r>
          </a:p>
        </p:txBody>
      </p:sp>
      <p:sp>
        <p:nvSpPr>
          <p:cNvPr id="4" name="Content Placeholder 3"/>
          <p:cNvSpPr>
            <a:spLocks noGrp="1"/>
          </p:cNvSpPr>
          <p:nvPr>
            <p:ph sz="quarter" idx="11"/>
          </p:nvPr>
        </p:nvSpPr>
        <p:spPr/>
        <p:txBody>
          <a:bodyPr/>
          <a:lstStyle/>
          <a:p>
            <a:r>
              <a:rPr lang="en-US" dirty="0"/>
              <a:t>Using a run list will allow us to specify things more 'logically' instead of with paths.</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98035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a:t>Demo: Using 'chef-client' to Locally Apply Recipes</a:t>
            </a:r>
          </a:p>
        </p:txBody>
      </p:sp>
      <p:sp>
        <p:nvSpPr>
          <p:cNvPr id="3" name="Subtitle 2"/>
          <p:cNvSpPr>
            <a:spLocks noGrp="1"/>
          </p:cNvSpPr>
          <p:nvPr>
            <p:ph sz="quarter" idx="10"/>
          </p:nvPr>
        </p:nvSpPr>
        <p:spPr>
          <a:xfrm>
            <a:off x="609914" y="1348277"/>
            <a:ext cx="15128379" cy="3410817"/>
          </a:xfrm>
        </p:spPr>
        <p:txBody>
          <a:bodyPr>
            <a:normAutofit/>
          </a:bodyPr>
          <a:lstStyle/>
          <a:p>
            <a:r>
              <a:rPr lang="en-US" sz="2800" dirty="0"/>
              <a:t>&gt; chef-client --local-mode –r "recipe[workstation::disable-</a:t>
            </a:r>
            <a:r>
              <a:rPr lang="en-US" sz="2800" dirty="0" err="1"/>
              <a:t>uac</a:t>
            </a:r>
            <a:r>
              <a:rPr lang="en-US" sz="2800" dirty="0"/>
              <a:t>]"</a:t>
            </a:r>
          </a:p>
        </p:txBody>
      </p:sp>
      <p:sp>
        <p:nvSpPr>
          <p:cNvPr id="4" name="Content Placeholder 3"/>
          <p:cNvSpPr>
            <a:spLocks noGrp="1"/>
          </p:cNvSpPr>
          <p:nvPr>
            <p:ph sz="quarter" idx="12"/>
          </p:nvPr>
        </p:nvSpPr>
        <p:spPr/>
        <p:txBody>
          <a:bodyPr/>
          <a:lstStyle/>
          <a:p>
            <a:r>
              <a:rPr lang="en-US" dirty="0"/>
              <a:t>Applying the following recipes locally:</a:t>
            </a:r>
          </a:p>
          <a:p>
            <a:endParaRPr lang="en-US" dirty="0"/>
          </a:p>
          <a:p>
            <a:pPr lvl="1"/>
            <a:r>
              <a:rPr lang="en-US" dirty="0"/>
              <a:t>The 'disable-</a:t>
            </a:r>
            <a:r>
              <a:rPr lang="en-US" dirty="0" err="1"/>
              <a:t>uac</a:t>
            </a:r>
            <a:r>
              <a:rPr lang="en-US" dirty="0"/>
              <a:t>' recipe from the 'workstation'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'chef-client' to Locally Apply Recipes</a:t>
            </a:r>
          </a:p>
        </p:txBody>
      </p:sp>
      <p:sp>
        <p:nvSpPr>
          <p:cNvPr id="3" name="Subtitle 2"/>
          <p:cNvSpPr>
            <a:spLocks noGrp="1"/>
          </p:cNvSpPr>
          <p:nvPr>
            <p:ph sz="quarter" idx="10"/>
          </p:nvPr>
        </p:nvSpPr>
        <p:spPr/>
        <p:txBody>
          <a:bodyPr>
            <a:normAutofit/>
          </a:bodyPr>
          <a:lstStyle/>
          <a:p>
            <a:r>
              <a:rPr lang="en-US" sz="3200" dirty="0"/>
              <a:t>&gt; chef-client --local-mode -r "recipe[</a:t>
            </a:r>
            <a:r>
              <a:rPr lang="en-US" sz="3200" dirty="0" err="1"/>
              <a:t>myiis</a:t>
            </a:r>
            <a:r>
              <a:rPr lang="en-US" sz="3200" dirty="0"/>
              <a:t>::server]"</a:t>
            </a:r>
          </a:p>
        </p:txBody>
      </p:sp>
      <p:sp>
        <p:nvSpPr>
          <p:cNvPr id="4" name="Content Placeholder 3"/>
          <p:cNvSpPr>
            <a:spLocks noGrp="1"/>
          </p:cNvSpPr>
          <p:nvPr>
            <p:ph sz="quarter" idx="12"/>
          </p:nvPr>
        </p:nvSpPr>
        <p:spPr/>
        <p:txBody>
          <a:bodyPr/>
          <a:lstStyle/>
          <a:p>
            <a:r>
              <a:rPr lang="en-US" dirty="0"/>
              <a:t>Applying the following recipes locally:</a:t>
            </a:r>
          </a:p>
          <a:p>
            <a:endParaRPr lang="en-US" dirty="0"/>
          </a:p>
          <a:p>
            <a:pPr lvl="1"/>
            <a:r>
              <a:rPr lang="en-US" dirty="0"/>
              <a:t>The 'server' recipe from the '</a:t>
            </a:r>
            <a:r>
              <a:rPr lang="en-US" dirty="0" err="1"/>
              <a:t>myiis</a:t>
            </a:r>
            <a:r>
              <a:rPr lang="en-US" dirty="0"/>
              <a:t>' </a:t>
            </a:r>
            <a:r>
              <a:rPr lang="en-US" dirty="0" smtClean="0"/>
              <a:t>cookbook</a:t>
            </a:r>
            <a:endParaRPr lang="en-US" b="1" dirty="0" smtClean="0"/>
          </a:p>
          <a:p>
            <a:pPr lvl="1"/>
            <a:r>
              <a:rPr lang="en-US" b="1" dirty="0" smtClean="0">
                <a:solidFill>
                  <a:srgbClr val="FF0000"/>
                </a:solidFill>
              </a:rPr>
              <a:t>Bonus question:  why does one resource show as updated?</a:t>
            </a:r>
            <a:endParaRPr lang="en-US" b="1" dirty="0">
              <a:solidFill>
                <a:srgbClr val="FF0000"/>
              </a:solidFill>
            </a:endParaRP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'chef-client' to Locally Apply Recipes</a:t>
            </a:r>
          </a:p>
        </p:txBody>
      </p:sp>
      <p:sp>
        <p:nvSpPr>
          <p:cNvPr id="3" name="Subtitle 2"/>
          <p:cNvSpPr>
            <a:spLocks noGrp="1"/>
          </p:cNvSpPr>
          <p:nvPr>
            <p:ph sz="quarter" idx="10"/>
          </p:nvPr>
        </p:nvSpPr>
        <p:spPr/>
        <p:txBody>
          <a:bodyPr>
            <a:normAutofit/>
          </a:bodyPr>
          <a:lstStyle/>
          <a:p>
            <a:r>
              <a:rPr lang="en-US" sz="2800" dirty="0"/>
              <a:t>&gt;  chef-client --local-mode -r "recipe[workstation::disable-</a:t>
            </a:r>
            <a:r>
              <a:rPr lang="en-US" sz="2800" dirty="0" err="1"/>
              <a:t>uac</a:t>
            </a:r>
            <a:r>
              <a:rPr lang="en-US" sz="2800" dirty="0"/>
              <a:t>],recipe[</a:t>
            </a:r>
            <a:r>
              <a:rPr lang="en-US" sz="2800" dirty="0" err="1"/>
              <a:t>myiis</a:t>
            </a:r>
            <a:r>
              <a:rPr lang="en-US" sz="2800" dirty="0"/>
              <a:t>::server]"</a:t>
            </a:r>
          </a:p>
        </p:txBody>
      </p:sp>
      <p:sp>
        <p:nvSpPr>
          <p:cNvPr id="4" name="Content Placeholder 3"/>
          <p:cNvSpPr>
            <a:spLocks noGrp="1"/>
          </p:cNvSpPr>
          <p:nvPr>
            <p:ph sz="quarter" idx="12"/>
          </p:nvPr>
        </p:nvSpPr>
        <p:spPr/>
        <p:txBody>
          <a:bodyPr/>
          <a:lstStyle/>
          <a:p>
            <a:r>
              <a:rPr lang="en-US" dirty="0"/>
              <a:t>Applying the following recipes locally:</a:t>
            </a:r>
          </a:p>
          <a:p>
            <a:pPr marL="609585" indent="-609585">
              <a:buFontTx/>
              <a:buChar char="•"/>
            </a:pPr>
            <a:endParaRPr lang="en-US" dirty="0"/>
          </a:p>
          <a:p>
            <a:pPr marL="918611" lvl="1" indent="-609585">
              <a:buFontTx/>
              <a:buChar char="•"/>
            </a:pPr>
            <a:r>
              <a:rPr lang="en-US" dirty="0"/>
              <a:t>The 'disable-</a:t>
            </a:r>
            <a:r>
              <a:rPr lang="en-US" dirty="0" err="1"/>
              <a:t>uac</a:t>
            </a:r>
            <a:r>
              <a:rPr lang="en-US" dirty="0"/>
              <a:t>' recipe from the 'workstation' cookbook</a:t>
            </a:r>
          </a:p>
          <a:p>
            <a:pPr marL="918611" lvl="1" indent="-609585">
              <a:buFontTx/>
              <a:buChar char="•"/>
            </a:pPr>
            <a:r>
              <a:rPr lang="en-US" dirty="0"/>
              <a:t>The 'server' recipe from the '</a:t>
            </a:r>
            <a:r>
              <a:rPr lang="en-US" dirty="0" err="1"/>
              <a:t>myiis</a:t>
            </a:r>
            <a:r>
              <a:rPr lang="en-US" dirty="0"/>
              <a:t>' 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schemas.microsoft.com/office/infopath/2007/PartnerControls"/>
    <ds:schemaRef ds:uri="http://purl.org/dc/terms/"/>
    <ds:schemaRef ds:uri="7bb5d761-a2ea-4873-95f7-7a6658fb3ef0"/>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15607</TotalTime>
  <Words>2442</Words>
  <Application>Microsoft Macintosh PowerPoint</Application>
  <PresentationFormat>Custom</PresentationFormat>
  <Paragraphs>250</Paragraphs>
  <Slides>22</Slides>
  <Notes>22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ChefDk3.2Template</vt:lpstr>
      <vt:lpstr>chef-client</vt:lpstr>
      <vt:lpstr>Objectives</vt:lpstr>
      <vt:lpstr>chef-client</vt:lpstr>
      <vt:lpstr>--run-list "recipe[COOKBOOK::RECIPE]"</vt:lpstr>
      <vt:lpstr>--run-list "recipe[COOKBOOK::RECIPE]"</vt:lpstr>
      <vt:lpstr>Applying a Run List</vt:lpstr>
      <vt:lpstr>Demo: Using 'chef-client' to Locally Apply Recipes</vt:lpstr>
      <vt:lpstr>Demo: Using 'chef-client' to Locally Apply Recipes</vt:lpstr>
      <vt:lpstr>Demo: Using 'chef-client' to Locally Apply Recipes</vt:lpstr>
      <vt:lpstr>-r "recipe[COOKBOOK(::default)]"</vt:lpstr>
      <vt:lpstr>include_recipe</vt:lpstr>
      <vt:lpstr>Demo: Including a Recipe</vt:lpstr>
      <vt:lpstr>Demo: Including a Recipe</vt:lpstr>
      <vt:lpstr>GL: The Default Recipe Includes the Disable Recipe</vt:lpstr>
      <vt:lpstr>A Succinct Run List</vt:lpstr>
      <vt:lpstr>GL: Apply the Cookbook's Default Recipe</vt:lpstr>
      <vt:lpstr>Lab: Update the myiis Cookbook</vt:lpstr>
      <vt:lpstr>Lab: The Default Recipe Includes the myiis Recipe</vt:lpstr>
      <vt:lpstr>Lab: Applying the myiis Default Recipe</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Elon Bar-Evan</cp:lastModifiedBy>
  <cp:revision>2029</cp:revision>
  <cp:lastPrinted>2015-02-07T23:49:10Z</cp:lastPrinted>
  <dcterms:created xsi:type="dcterms:W3CDTF">2012-09-13T17:36:07Z</dcterms:created>
  <dcterms:modified xsi:type="dcterms:W3CDTF">2018-12-03T03:35:25Z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